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9"/>
  </p:notesMasterIdLst>
  <p:sldIdLst>
    <p:sldId id="278" r:id="rId5"/>
    <p:sldId id="298" r:id="rId6"/>
    <p:sldId id="330" r:id="rId7"/>
    <p:sldId id="313" r:id="rId8"/>
    <p:sldId id="332" r:id="rId9"/>
    <p:sldId id="329" r:id="rId10"/>
    <p:sldId id="315" r:id="rId11"/>
    <p:sldId id="316" r:id="rId12"/>
    <p:sldId id="333" r:id="rId13"/>
    <p:sldId id="317" r:id="rId14"/>
    <p:sldId id="318" r:id="rId15"/>
    <p:sldId id="319" r:id="rId16"/>
    <p:sldId id="326" r:id="rId17"/>
    <p:sldId id="267" r:id="rId18"/>
  </p:sldIdLst>
  <p:sldSz cx="18288000" cy="10287000"/>
  <p:notesSz cx="7010400" cy="9296400"/>
  <p:embeddedFontLst>
    <p:embeddedFont>
      <p:font typeface="Greycliff CF" panose="00000500000000000000" charset="0"/>
      <p:regular r:id="rId20"/>
    </p:embeddedFont>
    <p:embeddedFont>
      <p:font typeface="Greycliff CF Extra Bold" panose="00000900000000000000" charset="0"/>
      <p:bold r:id="rId21"/>
      <p:italic r:id="rId22"/>
    </p:embeddedFont>
    <p:embeddedFont>
      <p:font typeface="Source Sans Pro" panose="020B050303040302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82EC720-F86C-143B-4D3D-7238AFCDA34A}" name="Jack Treber" initials="JT" userId="S::jack.treber@indygo.net::0ac11415-9b30-43e4-b024-150c3939620b" providerId="AD"/>
  <p188:author id="{6BB23F84-C5A8-8292-9AD7-2C4B3D2105E7}" name="James Rinehart" initials="JR" userId="S::james.rinehart@indygo.net::2c7bc1b3-d476-4136-9f25-a76031d11d9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sley Gordon" initials="LG" lastIdx="1" clrIdx="0">
    <p:extLst>
      <p:ext uri="{19B8F6BF-5375-455C-9EA6-DF929625EA0E}">
        <p15:presenceInfo xmlns:p15="http://schemas.microsoft.com/office/powerpoint/2012/main" userId="S::lesley.gordon@indygo.net::a5217378-c5f1-48ab-a7b1-afa307e78b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39F"/>
    <a:srgbClr val="CE2A2B"/>
    <a:srgbClr val="6645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6392" autoAdjust="0"/>
  </p:normalViewPr>
  <p:slideViewPr>
    <p:cSldViewPr snapToGrid="0">
      <p:cViewPr varScale="1">
        <p:scale>
          <a:sx n="54" d="100"/>
          <a:sy n="54" d="100"/>
        </p:scale>
        <p:origin x="165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388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D2619C-74AB-4ACC-B1F2-5955EE1875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9338D35-4211-4836-9572-69057DB2A8D4}">
      <dgm:prSet custT="1"/>
      <dgm:spPr/>
      <dgm:t>
        <a:bodyPr/>
        <a:lstStyle/>
        <a:p>
          <a:r>
            <a:rPr lang="en-US" sz="3200"/>
            <a:t>African American Woman</a:t>
          </a:r>
        </a:p>
      </dgm:t>
    </dgm:pt>
    <dgm:pt modelId="{85046BCB-3C70-4D75-8FFC-4F623B6583FC}" type="parTrans" cxnId="{44E5718B-BA4B-4EC7-B8AB-2D5401F8B028}">
      <dgm:prSet/>
      <dgm:spPr/>
      <dgm:t>
        <a:bodyPr/>
        <a:lstStyle/>
        <a:p>
          <a:endParaRPr lang="en-US"/>
        </a:p>
      </dgm:t>
    </dgm:pt>
    <dgm:pt modelId="{F2C371DB-6BC1-4098-979B-934F9A954808}" type="sibTrans" cxnId="{44E5718B-BA4B-4EC7-B8AB-2D5401F8B028}">
      <dgm:prSet/>
      <dgm:spPr/>
      <dgm:t>
        <a:bodyPr/>
        <a:lstStyle/>
        <a:p>
          <a:endParaRPr lang="en-US"/>
        </a:p>
      </dgm:t>
    </dgm:pt>
    <dgm:pt modelId="{F86B294B-F2E3-4FD6-A8D4-36D83A27C02B}">
      <dgm:prSet custT="1"/>
      <dgm:spPr/>
      <dgm:t>
        <a:bodyPr/>
        <a:lstStyle/>
        <a:p>
          <a:r>
            <a:rPr lang="en-US" sz="2800"/>
            <a:t>Age 35-49</a:t>
          </a:r>
        </a:p>
      </dgm:t>
    </dgm:pt>
    <dgm:pt modelId="{02197B73-ADC1-458F-95CF-B711D4C225AC}" type="parTrans" cxnId="{2C393CC3-579F-43A1-8E7C-A0FA1B0A21EA}">
      <dgm:prSet/>
      <dgm:spPr/>
      <dgm:t>
        <a:bodyPr/>
        <a:lstStyle/>
        <a:p>
          <a:endParaRPr lang="en-US"/>
        </a:p>
      </dgm:t>
    </dgm:pt>
    <dgm:pt modelId="{34455FE2-D6D9-430E-BBB0-3AD40F082193}" type="sibTrans" cxnId="{2C393CC3-579F-43A1-8E7C-A0FA1B0A21EA}">
      <dgm:prSet/>
      <dgm:spPr/>
      <dgm:t>
        <a:bodyPr/>
        <a:lstStyle/>
        <a:p>
          <a:endParaRPr lang="en-US"/>
        </a:p>
      </dgm:t>
    </dgm:pt>
    <dgm:pt modelId="{357527A1-9286-45C6-A71F-9EAB5B0E97B2}">
      <dgm:prSet custT="1"/>
      <dgm:spPr/>
      <dgm:t>
        <a:bodyPr/>
        <a:lstStyle/>
        <a:p>
          <a:r>
            <a:rPr lang="en-US" sz="2800"/>
            <a:t>Is employed but likely has a household income of less than $25,000 per year.</a:t>
          </a:r>
        </a:p>
      </dgm:t>
    </dgm:pt>
    <dgm:pt modelId="{5EE624CE-6196-4700-B0AE-3F5E26FBBD92}" type="parTrans" cxnId="{B6CE9AD3-2D13-41C1-A1A6-9F5CF20DEBA4}">
      <dgm:prSet/>
      <dgm:spPr/>
      <dgm:t>
        <a:bodyPr/>
        <a:lstStyle/>
        <a:p>
          <a:endParaRPr lang="en-US"/>
        </a:p>
      </dgm:t>
    </dgm:pt>
    <dgm:pt modelId="{331B6188-06C6-4B20-A71E-525C4F5E18F2}" type="sibTrans" cxnId="{B6CE9AD3-2D13-41C1-A1A6-9F5CF20DEBA4}">
      <dgm:prSet/>
      <dgm:spPr/>
      <dgm:t>
        <a:bodyPr/>
        <a:lstStyle/>
        <a:p>
          <a:endParaRPr lang="en-US"/>
        </a:p>
      </dgm:t>
    </dgm:pt>
    <dgm:pt modelId="{FF4F5BFB-CBC3-4BCC-A556-6180F13E606D}">
      <dgm:prSet custT="1"/>
      <dgm:spPr/>
      <dgm:t>
        <a:bodyPr/>
        <a:lstStyle/>
        <a:p>
          <a:r>
            <a:rPr lang="en-US" sz="2800"/>
            <a:t>There is no vehicle available to her.</a:t>
          </a:r>
        </a:p>
      </dgm:t>
    </dgm:pt>
    <dgm:pt modelId="{62175149-3343-4D41-A016-EBD856F6C638}" type="parTrans" cxnId="{82E62494-D776-40A0-AABE-B7D605B187EF}">
      <dgm:prSet/>
      <dgm:spPr/>
      <dgm:t>
        <a:bodyPr/>
        <a:lstStyle/>
        <a:p>
          <a:endParaRPr lang="en-US"/>
        </a:p>
      </dgm:t>
    </dgm:pt>
    <dgm:pt modelId="{4FD0873F-4E1A-4BE4-8D98-9213186F00D0}" type="sibTrans" cxnId="{82E62494-D776-40A0-AABE-B7D605B187EF}">
      <dgm:prSet/>
      <dgm:spPr/>
      <dgm:t>
        <a:bodyPr/>
        <a:lstStyle/>
        <a:p>
          <a:endParaRPr lang="en-US"/>
        </a:p>
      </dgm:t>
    </dgm:pt>
    <dgm:pt modelId="{9F297014-E171-4657-BB8B-BB1201B9C100}">
      <dgm:prSet custT="1"/>
      <dgm:spPr/>
      <dgm:t>
        <a:bodyPr/>
        <a:lstStyle/>
        <a:p>
          <a:r>
            <a:rPr lang="en-US" sz="2800"/>
            <a:t>She uses cash on the bus and walks less than 1/4 miles to and from the bus stop.</a:t>
          </a:r>
        </a:p>
      </dgm:t>
    </dgm:pt>
    <dgm:pt modelId="{ECA368A8-16A9-4DD8-B418-AFCB4A981D56}" type="parTrans" cxnId="{3BB7CB8A-A29F-40A8-BE49-971A6D050ABC}">
      <dgm:prSet/>
      <dgm:spPr/>
      <dgm:t>
        <a:bodyPr/>
        <a:lstStyle/>
        <a:p>
          <a:endParaRPr lang="en-US"/>
        </a:p>
      </dgm:t>
    </dgm:pt>
    <dgm:pt modelId="{CF0C348B-11CB-4194-B6F7-3E221183515B}" type="sibTrans" cxnId="{3BB7CB8A-A29F-40A8-BE49-971A6D050ABC}">
      <dgm:prSet/>
      <dgm:spPr/>
      <dgm:t>
        <a:bodyPr/>
        <a:lstStyle/>
        <a:p>
          <a:endParaRPr lang="en-US"/>
        </a:p>
      </dgm:t>
    </dgm:pt>
    <dgm:pt modelId="{3CD86AD0-DB26-42D7-95C8-4FE5B2C29B23}">
      <dgm:prSet custT="1"/>
      <dgm:spPr/>
      <dgm:t>
        <a:bodyPr/>
        <a:lstStyle/>
        <a:p>
          <a:r>
            <a:rPr lang="en-US" sz="2800"/>
            <a:t>She only takes one bus to arrive at her destination.</a:t>
          </a:r>
        </a:p>
      </dgm:t>
    </dgm:pt>
    <dgm:pt modelId="{15377377-B9EB-4894-BFE7-A966A453767C}" type="parTrans" cxnId="{69EACA32-FE9C-4E5E-8835-BE70D9977648}">
      <dgm:prSet/>
      <dgm:spPr/>
      <dgm:t>
        <a:bodyPr/>
        <a:lstStyle/>
        <a:p>
          <a:endParaRPr lang="en-US"/>
        </a:p>
      </dgm:t>
    </dgm:pt>
    <dgm:pt modelId="{DABAE860-AED6-401F-AB3D-06C699610469}" type="sibTrans" cxnId="{69EACA32-FE9C-4E5E-8835-BE70D9977648}">
      <dgm:prSet/>
      <dgm:spPr/>
      <dgm:t>
        <a:bodyPr/>
        <a:lstStyle/>
        <a:p>
          <a:endParaRPr lang="en-US"/>
        </a:p>
      </dgm:t>
    </dgm:pt>
    <dgm:pt modelId="{A1C069A3-1792-4F1B-9266-45B57603599B}">
      <dgm:prSet custT="1"/>
      <dgm:spPr/>
      <dgm:t>
        <a:bodyPr/>
        <a:lstStyle/>
        <a:p>
          <a:r>
            <a:rPr lang="en-US" sz="2800"/>
            <a:t>She uses the bus 5 days a week to travel between home and work.</a:t>
          </a:r>
        </a:p>
      </dgm:t>
    </dgm:pt>
    <dgm:pt modelId="{C4340263-39FD-4C83-A77D-265F9B4E2106}" type="parTrans" cxnId="{945EF339-C2E0-4701-A76F-F1C96C493F2A}">
      <dgm:prSet/>
      <dgm:spPr/>
      <dgm:t>
        <a:bodyPr/>
        <a:lstStyle/>
        <a:p>
          <a:endParaRPr lang="en-US"/>
        </a:p>
      </dgm:t>
    </dgm:pt>
    <dgm:pt modelId="{A55407F9-80A6-4340-8AB0-26F57CA4DD9F}" type="sibTrans" cxnId="{945EF339-C2E0-4701-A76F-F1C96C493F2A}">
      <dgm:prSet/>
      <dgm:spPr/>
      <dgm:t>
        <a:bodyPr/>
        <a:lstStyle/>
        <a:p>
          <a:endParaRPr lang="en-US"/>
        </a:p>
      </dgm:t>
    </dgm:pt>
    <dgm:pt modelId="{D32CE38F-E9BC-42A3-A55B-BBA6B63BC929}" type="pres">
      <dgm:prSet presAssocID="{30D2619C-74AB-4ACC-B1F2-5955EE18753E}" presName="linear" presStyleCnt="0">
        <dgm:presLayoutVars>
          <dgm:animLvl val="lvl"/>
          <dgm:resizeHandles val="exact"/>
        </dgm:presLayoutVars>
      </dgm:prSet>
      <dgm:spPr/>
    </dgm:pt>
    <dgm:pt modelId="{0C41903D-6757-453D-854A-F7F1FADA7406}" type="pres">
      <dgm:prSet presAssocID="{29338D35-4211-4836-9572-69057DB2A8D4}" presName="parentText" presStyleLbl="node1" presStyleIdx="0" presStyleCnt="1" custLinFactNeighborX="-2867" custLinFactNeighborY="1603">
        <dgm:presLayoutVars>
          <dgm:chMax val="0"/>
          <dgm:bulletEnabled val="1"/>
        </dgm:presLayoutVars>
      </dgm:prSet>
      <dgm:spPr/>
    </dgm:pt>
    <dgm:pt modelId="{A7DD16FC-A6DD-4513-9D67-76DA276B6449}" type="pres">
      <dgm:prSet presAssocID="{29338D35-4211-4836-9572-69057DB2A8D4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DBB61F18-EA22-4BE0-B48B-BA6CE3F6DB58}" type="presOf" srcId="{3CD86AD0-DB26-42D7-95C8-4FE5B2C29B23}" destId="{A7DD16FC-A6DD-4513-9D67-76DA276B6449}" srcOrd="0" destOrd="4" presId="urn:microsoft.com/office/officeart/2005/8/layout/vList2"/>
    <dgm:cxn modelId="{DBA26F1E-48E6-455D-A310-957B7B580386}" type="presOf" srcId="{F86B294B-F2E3-4FD6-A8D4-36D83A27C02B}" destId="{A7DD16FC-A6DD-4513-9D67-76DA276B6449}" srcOrd="0" destOrd="0" presId="urn:microsoft.com/office/officeart/2005/8/layout/vList2"/>
    <dgm:cxn modelId="{2E8BBC32-6742-4C6F-BBB7-1F3889104A3E}" type="presOf" srcId="{9F297014-E171-4657-BB8B-BB1201B9C100}" destId="{A7DD16FC-A6DD-4513-9D67-76DA276B6449}" srcOrd="0" destOrd="3" presId="urn:microsoft.com/office/officeart/2005/8/layout/vList2"/>
    <dgm:cxn modelId="{69EACA32-FE9C-4E5E-8835-BE70D9977648}" srcId="{29338D35-4211-4836-9572-69057DB2A8D4}" destId="{3CD86AD0-DB26-42D7-95C8-4FE5B2C29B23}" srcOrd="4" destOrd="0" parTransId="{15377377-B9EB-4894-BFE7-A966A453767C}" sibTransId="{DABAE860-AED6-401F-AB3D-06C699610469}"/>
    <dgm:cxn modelId="{945EF339-C2E0-4701-A76F-F1C96C493F2A}" srcId="{29338D35-4211-4836-9572-69057DB2A8D4}" destId="{A1C069A3-1792-4F1B-9266-45B57603599B}" srcOrd="5" destOrd="0" parTransId="{C4340263-39FD-4C83-A77D-265F9B4E2106}" sibTransId="{A55407F9-80A6-4340-8AB0-26F57CA4DD9F}"/>
    <dgm:cxn modelId="{BD835247-E022-460E-82D4-4D4D5A68A2CC}" type="presOf" srcId="{30D2619C-74AB-4ACC-B1F2-5955EE18753E}" destId="{D32CE38F-E9BC-42A3-A55B-BBA6B63BC929}" srcOrd="0" destOrd="0" presId="urn:microsoft.com/office/officeart/2005/8/layout/vList2"/>
    <dgm:cxn modelId="{BBD9C88A-9E68-404E-A07B-B47EDB8AEF4B}" type="presOf" srcId="{357527A1-9286-45C6-A71F-9EAB5B0E97B2}" destId="{A7DD16FC-A6DD-4513-9D67-76DA276B6449}" srcOrd="0" destOrd="1" presId="urn:microsoft.com/office/officeart/2005/8/layout/vList2"/>
    <dgm:cxn modelId="{3BB7CB8A-A29F-40A8-BE49-971A6D050ABC}" srcId="{29338D35-4211-4836-9572-69057DB2A8D4}" destId="{9F297014-E171-4657-BB8B-BB1201B9C100}" srcOrd="3" destOrd="0" parTransId="{ECA368A8-16A9-4DD8-B418-AFCB4A981D56}" sibTransId="{CF0C348B-11CB-4194-B6F7-3E221183515B}"/>
    <dgm:cxn modelId="{44E5718B-BA4B-4EC7-B8AB-2D5401F8B028}" srcId="{30D2619C-74AB-4ACC-B1F2-5955EE18753E}" destId="{29338D35-4211-4836-9572-69057DB2A8D4}" srcOrd="0" destOrd="0" parTransId="{85046BCB-3C70-4D75-8FFC-4F623B6583FC}" sibTransId="{F2C371DB-6BC1-4098-979B-934F9A954808}"/>
    <dgm:cxn modelId="{82E62494-D776-40A0-AABE-B7D605B187EF}" srcId="{29338D35-4211-4836-9572-69057DB2A8D4}" destId="{FF4F5BFB-CBC3-4BCC-A556-6180F13E606D}" srcOrd="2" destOrd="0" parTransId="{62175149-3343-4D41-A016-EBD856F6C638}" sibTransId="{4FD0873F-4E1A-4BE4-8D98-9213186F00D0}"/>
    <dgm:cxn modelId="{F0DFCE97-5E24-4FDD-8F49-9DDE29EF33BB}" type="presOf" srcId="{A1C069A3-1792-4F1B-9266-45B57603599B}" destId="{A7DD16FC-A6DD-4513-9D67-76DA276B6449}" srcOrd="0" destOrd="5" presId="urn:microsoft.com/office/officeart/2005/8/layout/vList2"/>
    <dgm:cxn modelId="{128F3CA5-07E2-48E9-81C0-96D627405A48}" type="presOf" srcId="{29338D35-4211-4836-9572-69057DB2A8D4}" destId="{0C41903D-6757-453D-854A-F7F1FADA7406}" srcOrd="0" destOrd="0" presId="urn:microsoft.com/office/officeart/2005/8/layout/vList2"/>
    <dgm:cxn modelId="{5B63A6BD-AA0A-4C17-A343-27F5A20694E2}" type="presOf" srcId="{FF4F5BFB-CBC3-4BCC-A556-6180F13E606D}" destId="{A7DD16FC-A6DD-4513-9D67-76DA276B6449}" srcOrd="0" destOrd="2" presId="urn:microsoft.com/office/officeart/2005/8/layout/vList2"/>
    <dgm:cxn modelId="{2C393CC3-579F-43A1-8E7C-A0FA1B0A21EA}" srcId="{29338D35-4211-4836-9572-69057DB2A8D4}" destId="{F86B294B-F2E3-4FD6-A8D4-36D83A27C02B}" srcOrd="0" destOrd="0" parTransId="{02197B73-ADC1-458F-95CF-B711D4C225AC}" sibTransId="{34455FE2-D6D9-430E-BBB0-3AD40F082193}"/>
    <dgm:cxn modelId="{B6CE9AD3-2D13-41C1-A1A6-9F5CF20DEBA4}" srcId="{29338D35-4211-4836-9572-69057DB2A8D4}" destId="{357527A1-9286-45C6-A71F-9EAB5B0E97B2}" srcOrd="1" destOrd="0" parTransId="{5EE624CE-6196-4700-B0AE-3F5E26FBBD92}" sibTransId="{331B6188-06C6-4B20-A71E-525C4F5E18F2}"/>
    <dgm:cxn modelId="{5B64059D-2EE0-4041-BFF6-E46F0AF467A4}" type="presParOf" srcId="{D32CE38F-E9BC-42A3-A55B-BBA6B63BC929}" destId="{0C41903D-6757-453D-854A-F7F1FADA7406}" srcOrd="0" destOrd="0" presId="urn:microsoft.com/office/officeart/2005/8/layout/vList2"/>
    <dgm:cxn modelId="{76728636-EA51-4710-B654-426C387A66FF}" type="presParOf" srcId="{D32CE38F-E9BC-42A3-A55B-BBA6B63BC929}" destId="{A7DD16FC-A6DD-4513-9D67-76DA276B644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DAB834-8BE0-431C-907F-B7B6E914809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AF00C6-449B-4DFB-8D39-1CFA860924A1}">
      <dgm:prSet custT="1"/>
      <dgm:spPr/>
      <dgm:t>
        <a:bodyPr/>
        <a:lstStyle/>
        <a:p>
          <a:r>
            <a:rPr lang="en-US" sz="2400" b="1" i="0"/>
            <a:t>May</a:t>
          </a:r>
          <a:r>
            <a:rPr lang="en-US" sz="2400" b="0" i="0"/>
            <a:t> </a:t>
          </a:r>
          <a:r>
            <a:rPr lang="en-US" sz="2400" b="1" i="0"/>
            <a:t>15 </a:t>
          </a:r>
          <a:r>
            <a:rPr lang="en-US" sz="2400" b="0" i="0"/>
            <a:t>– Introduce fare policy recommendations to IPTC Board​</a:t>
          </a:r>
          <a:endParaRPr lang="en-US" sz="2400"/>
        </a:p>
      </dgm:t>
    </dgm:pt>
    <dgm:pt modelId="{8C5EE7AA-EB5A-4EE2-A58A-61B5C09988D9}" type="parTrans" cxnId="{D62009FE-67BB-4DE2-8001-1B022D249FCD}">
      <dgm:prSet/>
      <dgm:spPr/>
      <dgm:t>
        <a:bodyPr/>
        <a:lstStyle/>
        <a:p>
          <a:endParaRPr lang="en-US" sz="3600"/>
        </a:p>
      </dgm:t>
    </dgm:pt>
    <dgm:pt modelId="{A67D521B-0149-475F-B7B1-88DEC1611F95}" type="sibTrans" cxnId="{D62009FE-67BB-4DE2-8001-1B022D249FCD}">
      <dgm:prSet/>
      <dgm:spPr/>
      <dgm:t>
        <a:bodyPr/>
        <a:lstStyle/>
        <a:p>
          <a:endParaRPr lang="en-US" sz="3600"/>
        </a:p>
      </dgm:t>
    </dgm:pt>
    <dgm:pt modelId="{D66B920F-60DE-45CF-9DEC-17BFDA61A931}">
      <dgm:prSet custT="1"/>
      <dgm:spPr/>
      <dgm:t>
        <a:bodyPr/>
        <a:lstStyle/>
        <a:p>
          <a:r>
            <a:rPr lang="en-US" sz="2400" b="1" i="0"/>
            <a:t>June 18</a:t>
          </a:r>
          <a:r>
            <a:rPr lang="en-US" sz="2400" b="0" i="0"/>
            <a:t> – Hold public hearing during IPTC Board meeting​</a:t>
          </a:r>
          <a:endParaRPr lang="en-US" sz="2400"/>
        </a:p>
      </dgm:t>
    </dgm:pt>
    <dgm:pt modelId="{7A8ECF42-3BA3-42BC-B7EE-22FC5560BD9F}" type="parTrans" cxnId="{FCAA3E15-8E2E-4886-8D64-E26E80BE6D3E}">
      <dgm:prSet/>
      <dgm:spPr/>
      <dgm:t>
        <a:bodyPr/>
        <a:lstStyle/>
        <a:p>
          <a:endParaRPr lang="en-US" sz="3600"/>
        </a:p>
      </dgm:t>
    </dgm:pt>
    <dgm:pt modelId="{C83B159A-097A-4828-BE6F-717E492B450E}" type="sibTrans" cxnId="{FCAA3E15-8E2E-4886-8D64-E26E80BE6D3E}">
      <dgm:prSet/>
      <dgm:spPr/>
      <dgm:t>
        <a:bodyPr/>
        <a:lstStyle/>
        <a:p>
          <a:endParaRPr lang="en-US" sz="3600"/>
        </a:p>
      </dgm:t>
    </dgm:pt>
    <dgm:pt modelId="{45A221C4-4188-4233-BC17-33027390BEEC}">
      <dgm:prSet custT="1"/>
      <dgm:spPr/>
      <dgm:t>
        <a:bodyPr/>
        <a:lstStyle/>
        <a:p>
          <a:r>
            <a:rPr lang="en-US" sz="2400" b="1" i="0"/>
            <a:t>July</a:t>
          </a:r>
          <a:r>
            <a:rPr lang="en-US" sz="2400" b="0" i="0"/>
            <a:t> – Conclude the public outreach process​</a:t>
          </a:r>
          <a:endParaRPr lang="en-US" sz="2400"/>
        </a:p>
      </dgm:t>
    </dgm:pt>
    <dgm:pt modelId="{697B33AA-4EAC-4FD6-8829-D806A9BDD856}" type="parTrans" cxnId="{A9C78127-945D-457B-AF96-A9BB7EC6945D}">
      <dgm:prSet/>
      <dgm:spPr/>
      <dgm:t>
        <a:bodyPr/>
        <a:lstStyle/>
        <a:p>
          <a:endParaRPr lang="en-US" sz="3600"/>
        </a:p>
      </dgm:t>
    </dgm:pt>
    <dgm:pt modelId="{1171BC82-E3EE-4256-8BC1-58D21037C11F}" type="sibTrans" cxnId="{A9C78127-945D-457B-AF96-A9BB7EC6945D}">
      <dgm:prSet/>
      <dgm:spPr/>
      <dgm:t>
        <a:bodyPr/>
        <a:lstStyle/>
        <a:p>
          <a:endParaRPr lang="en-US" sz="3600"/>
        </a:p>
      </dgm:t>
    </dgm:pt>
    <dgm:pt modelId="{4DE14912-B774-4666-B371-542D156C8D7B}">
      <dgm:prSet custT="1"/>
      <dgm:spPr/>
      <dgm:t>
        <a:bodyPr/>
        <a:lstStyle/>
        <a:p>
          <a:r>
            <a:rPr lang="en-US" sz="2400" b="1" i="0"/>
            <a:t>August 21</a:t>
          </a:r>
          <a:r>
            <a:rPr lang="en-US" sz="2400" b="0" i="0"/>
            <a:t> – Vote on new Fare Policy and Fare Equity Analysis​</a:t>
          </a:r>
          <a:endParaRPr lang="en-US" sz="2400"/>
        </a:p>
      </dgm:t>
    </dgm:pt>
    <dgm:pt modelId="{96FCD9B2-B839-4A68-8A40-F5A6DE7A73FB}" type="parTrans" cxnId="{31C0EAB9-D8F5-4111-AA3D-846E8502837C}">
      <dgm:prSet/>
      <dgm:spPr/>
      <dgm:t>
        <a:bodyPr/>
        <a:lstStyle/>
        <a:p>
          <a:endParaRPr lang="en-US" sz="3600"/>
        </a:p>
      </dgm:t>
    </dgm:pt>
    <dgm:pt modelId="{51646097-4119-460B-9456-44038FF35C34}" type="sibTrans" cxnId="{31C0EAB9-D8F5-4111-AA3D-846E8502837C}">
      <dgm:prSet/>
      <dgm:spPr/>
      <dgm:t>
        <a:bodyPr/>
        <a:lstStyle/>
        <a:p>
          <a:endParaRPr lang="en-US" sz="3600"/>
        </a:p>
      </dgm:t>
    </dgm:pt>
    <dgm:pt modelId="{98DD13BE-EA56-4EC4-9DA5-B30BD1FA4F96}">
      <dgm:prSet custT="1"/>
      <dgm:spPr/>
      <dgm:t>
        <a:bodyPr/>
        <a:lstStyle/>
        <a:p>
          <a:r>
            <a:rPr lang="en-US" sz="2400" b="1" i="0"/>
            <a:t>January 2026</a:t>
          </a:r>
          <a:r>
            <a:rPr lang="en-US" sz="2400" b="0" i="0"/>
            <a:t> – Implement new fare rates, effective 01/01/2026</a:t>
          </a:r>
          <a:endParaRPr lang="en-US" sz="2400"/>
        </a:p>
      </dgm:t>
    </dgm:pt>
    <dgm:pt modelId="{D6F079FF-2942-4A46-8C58-B75E85BE2377}" type="parTrans" cxnId="{667BE056-BF5B-4295-A9F5-FAB531CAAA72}">
      <dgm:prSet/>
      <dgm:spPr/>
      <dgm:t>
        <a:bodyPr/>
        <a:lstStyle/>
        <a:p>
          <a:endParaRPr lang="en-US" sz="3600"/>
        </a:p>
      </dgm:t>
    </dgm:pt>
    <dgm:pt modelId="{416521FA-B7F6-4732-8936-B2EEC62AC225}" type="sibTrans" cxnId="{667BE056-BF5B-4295-A9F5-FAB531CAAA72}">
      <dgm:prSet/>
      <dgm:spPr/>
      <dgm:t>
        <a:bodyPr/>
        <a:lstStyle/>
        <a:p>
          <a:endParaRPr lang="en-US" sz="3600"/>
        </a:p>
      </dgm:t>
    </dgm:pt>
    <dgm:pt modelId="{E6C070E1-0CB3-41D8-BEB2-627A1024F5E0}" type="pres">
      <dgm:prSet presAssocID="{B2DAB834-8BE0-431C-907F-B7B6E914809E}" presName="linear" presStyleCnt="0">
        <dgm:presLayoutVars>
          <dgm:animLvl val="lvl"/>
          <dgm:resizeHandles val="exact"/>
        </dgm:presLayoutVars>
      </dgm:prSet>
      <dgm:spPr/>
    </dgm:pt>
    <dgm:pt modelId="{E7B1626F-F6F5-4F9E-9AA4-687E3B3EFDA6}" type="pres">
      <dgm:prSet presAssocID="{D3AF00C6-449B-4DFB-8D39-1CFA860924A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9D58A668-808F-4F12-85AB-45FCA7ED3494}" type="pres">
      <dgm:prSet presAssocID="{A67D521B-0149-475F-B7B1-88DEC1611F95}" presName="spacer" presStyleCnt="0"/>
      <dgm:spPr/>
    </dgm:pt>
    <dgm:pt modelId="{425D921D-2174-47C6-8EB5-749060C22412}" type="pres">
      <dgm:prSet presAssocID="{D66B920F-60DE-45CF-9DEC-17BFDA61A93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4CE47785-54E9-4BD7-84F2-580D8C40BBAF}" type="pres">
      <dgm:prSet presAssocID="{C83B159A-097A-4828-BE6F-717E492B450E}" presName="spacer" presStyleCnt="0"/>
      <dgm:spPr/>
    </dgm:pt>
    <dgm:pt modelId="{E700DF31-BD44-444D-856B-AD86D192A81F}" type="pres">
      <dgm:prSet presAssocID="{45A221C4-4188-4233-BC17-33027390BEE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B3B7567-C449-4908-8E25-FC684046C876}" type="pres">
      <dgm:prSet presAssocID="{1171BC82-E3EE-4256-8BC1-58D21037C11F}" presName="spacer" presStyleCnt="0"/>
      <dgm:spPr/>
    </dgm:pt>
    <dgm:pt modelId="{F5A37166-838F-4862-B833-B192E207142D}" type="pres">
      <dgm:prSet presAssocID="{4DE14912-B774-4666-B371-542D156C8D7B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FC35267-31BD-4538-80C2-E05F5FD51CCD}" type="pres">
      <dgm:prSet presAssocID="{51646097-4119-460B-9456-44038FF35C34}" presName="spacer" presStyleCnt="0"/>
      <dgm:spPr/>
    </dgm:pt>
    <dgm:pt modelId="{152697AE-7AE9-44EC-86D6-7127B3CA852D}" type="pres">
      <dgm:prSet presAssocID="{98DD13BE-EA56-4EC4-9DA5-B30BD1FA4F96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FCAA3E15-8E2E-4886-8D64-E26E80BE6D3E}" srcId="{B2DAB834-8BE0-431C-907F-B7B6E914809E}" destId="{D66B920F-60DE-45CF-9DEC-17BFDA61A931}" srcOrd="1" destOrd="0" parTransId="{7A8ECF42-3BA3-42BC-B7EE-22FC5560BD9F}" sibTransId="{C83B159A-097A-4828-BE6F-717E492B450E}"/>
    <dgm:cxn modelId="{D7EB3916-7774-4C0F-920E-7089A8936D2A}" type="presOf" srcId="{98DD13BE-EA56-4EC4-9DA5-B30BD1FA4F96}" destId="{152697AE-7AE9-44EC-86D6-7127B3CA852D}" srcOrd="0" destOrd="0" presId="urn:microsoft.com/office/officeart/2005/8/layout/vList2"/>
    <dgm:cxn modelId="{A20F0A1C-1E16-4A68-8D97-61F2F284B12C}" type="presOf" srcId="{D3AF00C6-449B-4DFB-8D39-1CFA860924A1}" destId="{E7B1626F-F6F5-4F9E-9AA4-687E3B3EFDA6}" srcOrd="0" destOrd="0" presId="urn:microsoft.com/office/officeart/2005/8/layout/vList2"/>
    <dgm:cxn modelId="{A9C78127-945D-457B-AF96-A9BB7EC6945D}" srcId="{B2DAB834-8BE0-431C-907F-B7B6E914809E}" destId="{45A221C4-4188-4233-BC17-33027390BEEC}" srcOrd="2" destOrd="0" parTransId="{697B33AA-4EAC-4FD6-8829-D806A9BDD856}" sibTransId="{1171BC82-E3EE-4256-8BC1-58D21037C11F}"/>
    <dgm:cxn modelId="{E909022D-1991-4115-B149-DB14828185F3}" type="presOf" srcId="{B2DAB834-8BE0-431C-907F-B7B6E914809E}" destId="{E6C070E1-0CB3-41D8-BEB2-627A1024F5E0}" srcOrd="0" destOrd="0" presId="urn:microsoft.com/office/officeart/2005/8/layout/vList2"/>
    <dgm:cxn modelId="{2684CC61-51B4-4C16-A751-1D894F8E4D0E}" type="presOf" srcId="{4DE14912-B774-4666-B371-542D156C8D7B}" destId="{F5A37166-838F-4862-B833-B192E207142D}" srcOrd="0" destOrd="0" presId="urn:microsoft.com/office/officeart/2005/8/layout/vList2"/>
    <dgm:cxn modelId="{413DEF6A-2442-489B-ADB3-649E7A698BFB}" type="presOf" srcId="{D66B920F-60DE-45CF-9DEC-17BFDA61A931}" destId="{425D921D-2174-47C6-8EB5-749060C22412}" srcOrd="0" destOrd="0" presId="urn:microsoft.com/office/officeart/2005/8/layout/vList2"/>
    <dgm:cxn modelId="{667BE056-BF5B-4295-A9F5-FAB531CAAA72}" srcId="{B2DAB834-8BE0-431C-907F-B7B6E914809E}" destId="{98DD13BE-EA56-4EC4-9DA5-B30BD1FA4F96}" srcOrd="4" destOrd="0" parTransId="{D6F079FF-2942-4A46-8C58-B75E85BE2377}" sibTransId="{416521FA-B7F6-4732-8936-B2EEC62AC225}"/>
    <dgm:cxn modelId="{31C0EAB9-D8F5-4111-AA3D-846E8502837C}" srcId="{B2DAB834-8BE0-431C-907F-B7B6E914809E}" destId="{4DE14912-B774-4666-B371-542D156C8D7B}" srcOrd="3" destOrd="0" parTransId="{96FCD9B2-B839-4A68-8A40-F5A6DE7A73FB}" sibTransId="{51646097-4119-460B-9456-44038FF35C34}"/>
    <dgm:cxn modelId="{5A6B56E0-C818-4C31-9434-F782D00C733C}" type="presOf" srcId="{45A221C4-4188-4233-BC17-33027390BEEC}" destId="{E700DF31-BD44-444D-856B-AD86D192A81F}" srcOrd="0" destOrd="0" presId="urn:microsoft.com/office/officeart/2005/8/layout/vList2"/>
    <dgm:cxn modelId="{D62009FE-67BB-4DE2-8001-1B022D249FCD}" srcId="{B2DAB834-8BE0-431C-907F-B7B6E914809E}" destId="{D3AF00C6-449B-4DFB-8D39-1CFA860924A1}" srcOrd="0" destOrd="0" parTransId="{8C5EE7AA-EB5A-4EE2-A58A-61B5C09988D9}" sibTransId="{A67D521B-0149-475F-B7B1-88DEC1611F95}"/>
    <dgm:cxn modelId="{9F8FB177-88D6-4DF6-A92A-EE85FE9C4EB2}" type="presParOf" srcId="{E6C070E1-0CB3-41D8-BEB2-627A1024F5E0}" destId="{E7B1626F-F6F5-4F9E-9AA4-687E3B3EFDA6}" srcOrd="0" destOrd="0" presId="urn:microsoft.com/office/officeart/2005/8/layout/vList2"/>
    <dgm:cxn modelId="{52128DF1-E410-4F72-9F9F-CF713879B4CA}" type="presParOf" srcId="{E6C070E1-0CB3-41D8-BEB2-627A1024F5E0}" destId="{9D58A668-808F-4F12-85AB-45FCA7ED3494}" srcOrd="1" destOrd="0" presId="urn:microsoft.com/office/officeart/2005/8/layout/vList2"/>
    <dgm:cxn modelId="{DC8CACB2-E6CE-4DB4-A195-640BF2D9D79E}" type="presParOf" srcId="{E6C070E1-0CB3-41D8-BEB2-627A1024F5E0}" destId="{425D921D-2174-47C6-8EB5-749060C22412}" srcOrd="2" destOrd="0" presId="urn:microsoft.com/office/officeart/2005/8/layout/vList2"/>
    <dgm:cxn modelId="{28510EA8-DF68-4663-A000-FD3ECAE721F4}" type="presParOf" srcId="{E6C070E1-0CB3-41D8-BEB2-627A1024F5E0}" destId="{4CE47785-54E9-4BD7-84F2-580D8C40BBAF}" srcOrd="3" destOrd="0" presId="urn:microsoft.com/office/officeart/2005/8/layout/vList2"/>
    <dgm:cxn modelId="{4967202A-02E1-4932-A3EE-7E4FEE1028C0}" type="presParOf" srcId="{E6C070E1-0CB3-41D8-BEB2-627A1024F5E0}" destId="{E700DF31-BD44-444D-856B-AD86D192A81F}" srcOrd="4" destOrd="0" presId="urn:microsoft.com/office/officeart/2005/8/layout/vList2"/>
    <dgm:cxn modelId="{BA019BDF-94BA-4959-AAB1-AE067922DAAF}" type="presParOf" srcId="{E6C070E1-0CB3-41D8-BEB2-627A1024F5E0}" destId="{FB3B7567-C449-4908-8E25-FC684046C876}" srcOrd="5" destOrd="0" presId="urn:microsoft.com/office/officeart/2005/8/layout/vList2"/>
    <dgm:cxn modelId="{38AF12A2-4155-4B28-B9C2-8569193BB314}" type="presParOf" srcId="{E6C070E1-0CB3-41D8-BEB2-627A1024F5E0}" destId="{F5A37166-838F-4862-B833-B192E207142D}" srcOrd="6" destOrd="0" presId="urn:microsoft.com/office/officeart/2005/8/layout/vList2"/>
    <dgm:cxn modelId="{0D3A0FF1-37AC-410F-960C-2BFAD1127869}" type="presParOf" srcId="{E6C070E1-0CB3-41D8-BEB2-627A1024F5E0}" destId="{CFC35267-31BD-4538-80C2-E05F5FD51CCD}" srcOrd="7" destOrd="0" presId="urn:microsoft.com/office/officeart/2005/8/layout/vList2"/>
    <dgm:cxn modelId="{702B3A6C-D952-48E9-BE21-4F86C4ECBA32}" type="presParOf" srcId="{E6C070E1-0CB3-41D8-BEB2-627A1024F5E0}" destId="{152697AE-7AE9-44EC-86D6-7127B3CA852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41903D-6757-453D-854A-F7F1FADA7406}">
      <dsp:nvSpPr>
        <dsp:cNvPr id="0" name=""/>
        <dsp:cNvSpPr/>
      </dsp:nvSpPr>
      <dsp:spPr>
        <a:xfrm>
          <a:off x="0" y="46179"/>
          <a:ext cx="11991316" cy="633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African American Woman</a:t>
          </a:r>
        </a:p>
      </dsp:txBody>
      <dsp:txXfrm>
        <a:off x="30929" y="77108"/>
        <a:ext cx="11929458" cy="571722"/>
      </dsp:txXfrm>
    </dsp:sp>
    <dsp:sp modelId="{A7DD16FC-A6DD-4513-9D67-76DA276B6449}">
      <dsp:nvSpPr>
        <dsp:cNvPr id="0" name=""/>
        <dsp:cNvSpPr/>
      </dsp:nvSpPr>
      <dsp:spPr>
        <a:xfrm>
          <a:off x="0" y="636199"/>
          <a:ext cx="11991316" cy="2717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0724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/>
            <a:t>Age 35-49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/>
            <a:t>Is employed but likely has a household income of less than $25,000 per year.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/>
            <a:t>There is no vehicle available to her.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/>
            <a:t>She uses cash on the bus and walks less than 1/4 miles to and from the bus stop.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/>
            <a:t>She only takes one bus to arrive at her destination.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/>
            <a:t>She uses the bus 5 days a week to travel between home and work.</a:t>
          </a:r>
        </a:p>
      </dsp:txBody>
      <dsp:txXfrm>
        <a:off x="0" y="636199"/>
        <a:ext cx="11991316" cy="27174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B1626F-F6F5-4F9E-9AA4-687E3B3EFDA6}">
      <dsp:nvSpPr>
        <dsp:cNvPr id="0" name=""/>
        <dsp:cNvSpPr/>
      </dsp:nvSpPr>
      <dsp:spPr>
        <a:xfrm>
          <a:off x="0" y="2913"/>
          <a:ext cx="10401148" cy="63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/>
            <a:t>May</a:t>
          </a:r>
          <a:r>
            <a:rPr lang="en-US" sz="2400" b="0" i="0" kern="1200"/>
            <a:t> </a:t>
          </a:r>
          <a:r>
            <a:rPr lang="en-US" sz="2400" b="1" i="0" kern="1200"/>
            <a:t>15 </a:t>
          </a:r>
          <a:r>
            <a:rPr lang="en-US" sz="2400" b="0" i="0" kern="1200"/>
            <a:t>– Introduce fare policy recommendations to IPTC Board​</a:t>
          </a:r>
          <a:endParaRPr lang="en-US" sz="2400" kern="1200"/>
        </a:p>
      </dsp:txBody>
      <dsp:txXfrm>
        <a:off x="31070" y="33983"/>
        <a:ext cx="10339008" cy="574340"/>
      </dsp:txXfrm>
    </dsp:sp>
    <dsp:sp modelId="{425D921D-2174-47C6-8EB5-749060C22412}">
      <dsp:nvSpPr>
        <dsp:cNvPr id="0" name=""/>
        <dsp:cNvSpPr/>
      </dsp:nvSpPr>
      <dsp:spPr>
        <a:xfrm>
          <a:off x="0" y="737313"/>
          <a:ext cx="10401148" cy="63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/>
            <a:t>June 18</a:t>
          </a:r>
          <a:r>
            <a:rPr lang="en-US" sz="2400" b="0" i="0" kern="1200"/>
            <a:t> – Hold public hearing during IPTC Board meeting​</a:t>
          </a:r>
          <a:endParaRPr lang="en-US" sz="2400" kern="1200"/>
        </a:p>
      </dsp:txBody>
      <dsp:txXfrm>
        <a:off x="31070" y="768383"/>
        <a:ext cx="10339008" cy="574340"/>
      </dsp:txXfrm>
    </dsp:sp>
    <dsp:sp modelId="{E700DF31-BD44-444D-856B-AD86D192A81F}">
      <dsp:nvSpPr>
        <dsp:cNvPr id="0" name=""/>
        <dsp:cNvSpPr/>
      </dsp:nvSpPr>
      <dsp:spPr>
        <a:xfrm>
          <a:off x="0" y="1471713"/>
          <a:ext cx="10401148" cy="63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/>
            <a:t>July</a:t>
          </a:r>
          <a:r>
            <a:rPr lang="en-US" sz="2400" b="0" i="0" kern="1200"/>
            <a:t> – Conclude the public outreach process​</a:t>
          </a:r>
          <a:endParaRPr lang="en-US" sz="2400" kern="1200"/>
        </a:p>
      </dsp:txBody>
      <dsp:txXfrm>
        <a:off x="31070" y="1502783"/>
        <a:ext cx="10339008" cy="574340"/>
      </dsp:txXfrm>
    </dsp:sp>
    <dsp:sp modelId="{F5A37166-838F-4862-B833-B192E207142D}">
      <dsp:nvSpPr>
        <dsp:cNvPr id="0" name=""/>
        <dsp:cNvSpPr/>
      </dsp:nvSpPr>
      <dsp:spPr>
        <a:xfrm>
          <a:off x="0" y="2206113"/>
          <a:ext cx="10401148" cy="63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/>
            <a:t>August 21</a:t>
          </a:r>
          <a:r>
            <a:rPr lang="en-US" sz="2400" b="0" i="0" kern="1200"/>
            <a:t> – Vote on new Fare Policy and Fare Equity Analysis​</a:t>
          </a:r>
          <a:endParaRPr lang="en-US" sz="2400" kern="1200"/>
        </a:p>
      </dsp:txBody>
      <dsp:txXfrm>
        <a:off x="31070" y="2237183"/>
        <a:ext cx="10339008" cy="574340"/>
      </dsp:txXfrm>
    </dsp:sp>
    <dsp:sp modelId="{152697AE-7AE9-44EC-86D6-7127B3CA852D}">
      <dsp:nvSpPr>
        <dsp:cNvPr id="0" name=""/>
        <dsp:cNvSpPr/>
      </dsp:nvSpPr>
      <dsp:spPr>
        <a:xfrm>
          <a:off x="0" y="2940512"/>
          <a:ext cx="10401148" cy="63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/>
            <a:t>January 2026</a:t>
          </a:r>
          <a:r>
            <a:rPr lang="en-US" sz="2400" b="0" i="0" kern="1200"/>
            <a:t> – Implement new fare rates, effective 01/01/2026</a:t>
          </a:r>
          <a:endParaRPr lang="en-US" sz="2400" kern="1200"/>
        </a:p>
      </dsp:txBody>
      <dsp:txXfrm>
        <a:off x="31070" y="2971582"/>
        <a:ext cx="10339008" cy="5743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50453" cy="348615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95127" y="1"/>
            <a:ext cx="4050453" cy="348615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02.06.2025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54263" y="520700"/>
            <a:ext cx="4638675" cy="2609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4720" y="3305388"/>
            <a:ext cx="7477760" cy="3132695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10776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95127" y="6610776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339725"/>
            <a:ext cx="4638675" cy="2609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34720" y="3305388"/>
            <a:ext cx="4980658" cy="5420923"/>
          </a:xfrm>
        </p:spPr>
        <p:txBody>
          <a:bodyPr/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IndyGo leadership brought forth a recommendation in May to adopt a new fare policy that includes a single increase in the base fare from $1.75 to $2.75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Adjusting the price of other fare products accordingly—with an effective date of January 1, 2026, if approved by the Board of Directors. 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This is the result of year-long process of reviewing and analyzing our current fare policy that was put in place in 2019.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2515832" y="8379309"/>
            <a:ext cx="4050453" cy="347002"/>
          </a:xfrm>
        </p:spPr>
        <p:txBody>
          <a:bodyPr/>
          <a:lstStyle/>
          <a:p>
            <a:fld id="{871B2431-D351-4C6E-A3CF-9DFAC0E3E050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4862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7F0C0-BCD9-5445-6151-49C7BCE94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224936C-E766-4028-FAF1-41C86209FF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4050453" cy="348615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1C843AA-7DF7-07AD-F949-AB4628042C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5863" y="520700"/>
            <a:ext cx="4638675" cy="2609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cs-CZ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BB8AABF-405A-44BF-0456-710E508E56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34720" y="3305388"/>
            <a:ext cx="5161280" cy="5285456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  <a:ea typeface="Calibri"/>
                <a:cs typeface="Calibri"/>
              </a:rPr>
              <a:t>IndyGo has not adjusted its fixed-route base fare in more than 15 years.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  <a:ea typeface="Calibri"/>
                <a:cs typeface="Calibri"/>
              </a:rPr>
              <a:t>The effects of inflation have eroded the value of the fare revenue IndyGo does receive at the same time IndyGo’s operating expenses—resulting from changes to the collective-bargaining agreement, improvements to local bus routes and the launching of BRT services—have increased considerably.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  <a:ea typeface="Calibri"/>
                <a:cs typeface="Calibri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444444"/>
                </a:solidFill>
                <a:latin typeface="+mn-lt"/>
                <a:ea typeface="Calibri"/>
                <a:cs typeface="Calibri"/>
              </a:rPr>
              <a:t>Our operating expenses per vehicle revenue hour have increased nearly 60% from $105 per hour to $180 per hour for local fixed route only.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444444"/>
                </a:solidFill>
                <a:latin typeface="+mn-lt"/>
                <a:ea typeface="Calibri"/>
                <a:cs typeface="Calibri"/>
              </a:rPr>
              <a:t>Operating expenses include everything it costs to run service, including fuel and labor costs.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444444"/>
              </a:solidFill>
              <a:latin typeface="+mn-lt"/>
              <a:ea typeface="Calibri"/>
              <a:cs typeface="Calibri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  <a:ea typeface="Calibri"/>
                <a:cs typeface="Calibri"/>
              </a:rPr>
              <a:t>Given the impact of inflation, as of August 2024, </a:t>
            </a:r>
            <a:r>
              <a:rPr lang="en-US" sz="1600" b="1" i="0" u="none" strike="noStrike" dirty="0">
                <a:solidFill>
                  <a:srgbClr val="000000"/>
                </a:solidFill>
                <a:effectLst/>
                <a:latin typeface="+mn-lt"/>
                <a:ea typeface="Calibri"/>
                <a:cs typeface="Calibri"/>
              </a:rPr>
              <a:t>the purchasing power of today’s base fare is 67 percent of what it was when it was last raised in 2009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  <a:ea typeface="Calibri"/>
                <a:cs typeface="Calibri"/>
              </a:rPr>
              <a:t>.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1" i="0" u="none" strike="noStrike" dirty="0">
                <a:solidFill>
                  <a:srgbClr val="000000"/>
                </a:solidFill>
                <a:effectLst/>
                <a:latin typeface="+mn-lt"/>
                <a:ea typeface="Calibri"/>
                <a:cs typeface="Calibri"/>
              </a:rPr>
              <a:t>To achieve parity with the purchasing power of the $1.75 in January 2009, today’s fare would need to be $2.61.</a:t>
            </a:r>
            <a:endParaRPr lang="en-US" sz="1600" b="0" i="0" dirty="0">
              <a:solidFill>
                <a:srgbClr val="444444"/>
              </a:solidFill>
              <a:effectLst/>
              <a:latin typeface="+mn-lt"/>
              <a:ea typeface="Calibri"/>
              <a:cs typeface="Calibri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DC951B-A163-DCA6-64C0-269FCD70C6A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1" y="8949397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E09125-D475-690E-9C88-43EFED09FF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2575990" y="8602395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3907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25FFD-4A50-6622-00B7-20E74778B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FE6770A-5881-D786-88FC-C2E4637B5A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4050453" cy="348615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70CB8B2-5C3B-6334-3923-5ED771EC9F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5863" y="609600"/>
            <a:ext cx="4638675" cy="2609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cs-CZ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0AA9CA0-09E9-B9C5-290F-BB4CDBE5E4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34720" y="3305387"/>
            <a:ext cx="5138702" cy="5748301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marL="0" lvl="0" indent="0" algn="l" rtl="0" fontAlgn="base">
              <a:buFont typeface="Arial" panose="020B0604020202020204" pitchFamily="34" charset="0"/>
              <a:buNone/>
            </a:pPr>
            <a:r>
              <a:rPr lang="en-US" sz="1300" b="0" u="none" strike="noStrike" dirty="0">
                <a:solidFill>
                  <a:srgbClr val="444444"/>
                </a:solidFill>
                <a:effectLst/>
                <a:latin typeface="+mn-lt"/>
              </a:rPr>
              <a:t>Please be clear that</a:t>
            </a:r>
            <a:r>
              <a:rPr lang="en-US" sz="1300" b="0" u="none" strike="noStrike" dirty="0">
                <a:solidFill>
                  <a:srgbClr val="000000"/>
                </a:solidFill>
                <a:effectLst/>
                <a:latin typeface="+mn-lt"/>
              </a:rPr>
              <a:t> free to an individual doesn’t mean no revenue to the agency (some free fares are covered by third-party payers)</a:t>
            </a:r>
          </a:p>
          <a:p>
            <a:pPr marL="0" lvl="0" indent="0" algn="l" rtl="0" fontAlgn="base">
              <a:buFont typeface="Arial" panose="020B0604020202020204" pitchFamily="34" charset="0"/>
              <a:buNone/>
            </a:pPr>
            <a:endParaRPr lang="en-US" sz="1300" b="0" dirty="0">
              <a:solidFill>
                <a:srgbClr val="444444"/>
              </a:solidFill>
              <a:effectLst/>
              <a:latin typeface="+mn-lt"/>
            </a:endParaRPr>
          </a:p>
          <a:p>
            <a:pPr marL="285750" lvl="0" indent="-285750" algn="l" rtl="0" fontAlgn="base">
              <a:buFont typeface="Arial" panose="020B0604020202020204" pitchFamily="34" charset="0"/>
              <a:buChar char="•"/>
            </a:pPr>
            <a:r>
              <a:rPr lang="en-US" sz="1300" b="1" u="none" strike="noStrike" dirty="0">
                <a:solidFill>
                  <a:srgbClr val="000000"/>
                </a:solidFill>
                <a:effectLst/>
                <a:latin typeface="+mn-lt"/>
              </a:rPr>
              <a:t>Veterans</a:t>
            </a:r>
            <a:r>
              <a:rPr lang="en-US" sz="1300" b="0" u="none" strike="noStrike" dirty="0">
                <a:solidFill>
                  <a:srgbClr val="000000"/>
                </a:solidFill>
                <a:effectLst/>
                <a:latin typeface="+mn-lt"/>
              </a:rPr>
              <a:t> – because veterans are required to obtain and use a personalized </a:t>
            </a:r>
            <a:r>
              <a:rPr lang="en-US" sz="1300" b="0" u="none" strike="noStrike" dirty="0" err="1">
                <a:solidFill>
                  <a:srgbClr val="000000"/>
                </a:solidFill>
                <a:effectLst/>
                <a:latin typeface="+mn-lt"/>
              </a:rPr>
              <a:t>MyKey</a:t>
            </a:r>
            <a:r>
              <a:rPr lang="en-US" sz="1300" b="0" u="none" strike="noStrike" dirty="0">
                <a:solidFill>
                  <a:srgbClr val="000000"/>
                </a:solidFill>
                <a:effectLst/>
                <a:latin typeface="+mn-lt"/>
              </a:rPr>
              <a:t> card to ride fare free, we can share that there are more than 10,500 eligible veterans with these cards today.</a:t>
            </a:r>
            <a:r>
              <a:rPr lang="en-US" sz="1300" b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lvl="0" indent="-285750" algn="l" rtl="0" fontAlgn="base">
              <a:buFont typeface="Arial" panose="020B0604020202020204" pitchFamily="34" charset="0"/>
              <a:buChar char="•"/>
            </a:pPr>
            <a:r>
              <a:rPr lang="en-US" sz="1300" b="1" u="none" strike="noStrike" dirty="0">
                <a:solidFill>
                  <a:srgbClr val="000000"/>
                </a:solidFill>
                <a:effectLst/>
                <a:latin typeface="+mn-lt"/>
              </a:rPr>
              <a:t>Students</a:t>
            </a:r>
            <a:r>
              <a:rPr lang="en-US" sz="1300" b="0" u="none" strike="noStrike" dirty="0">
                <a:solidFill>
                  <a:srgbClr val="000000"/>
                </a:solidFill>
                <a:effectLst/>
                <a:latin typeface="+mn-lt"/>
              </a:rPr>
              <a:t> – students include youth who are eligible to ride at the half-fare rate under our existing fare policy and students include area high schoolers who are riding at no direct cost to them or their families because they are enrolled at a school that pays us a program participation fee for those students, which is approximately 2,000 students from the following schools: Purdue Polytechnic High School, Herron Classical Schools, Indianapolis Metropolitan, Believe Circle City Schools, and IPS. Schools also buy passes in bulk to have on hand to give to students.</a:t>
            </a:r>
            <a:r>
              <a:rPr lang="en-US" sz="1300" b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lvl="0" indent="-285750" algn="l" rtl="0" fontAlgn="base">
              <a:buFont typeface="Arial" panose="020B0604020202020204" pitchFamily="34" charset="0"/>
              <a:buChar char="•"/>
            </a:pPr>
            <a:r>
              <a:rPr lang="en-US" sz="1300" b="1" u="none" strike="noStrike" dirty="0">
                <a:solidFill>
                  <a:srgbClr val="000000"/>
                </a:solidFill>
                <a:effectLst/>
                <a:latin typeface="+mn-lt"/>
              </a:rPr>
              <a:t>Government employees </a:t>
            </a:r>
            <a:r>
              <a:rPr lang="en-US" sz="1300" b="0" u="none" strike="noStrike" dirty="0">
                <a:solidFill>
                  <a:srgbClr val="000000"/>
                </a:solidFill>
                <a:effectLst/>
                <a:latin typeface="+mn-lt"/>
              </a:rPr>
              <a:t>– Most of these trips are taken using passes that are purchased in bulk. The pass types vary, but the total number of half-fare passes purchased by such entities as the City of Indianapolis and the Indiana Dept of Child Services in 2024 is well over 15,000.</a:t>
            </a:r>
            <a:endParaRPr lang="en-US" sz="1300" b="0" dirty="0">
              <a:solidFill>
                <a:srgbClr val="444444"/>
              </a:solidFill>
              <a:effectLst/>
              <a:latin typeface="+mn-lt"/>
            </a:endParaRPr>
          </a:p>
          <a:p>
            <a:pPr marL="285750" lvl="0" indent="-285750" algn="l" rtl="0" fontAlgn="base">
              <a:buFont typeface="Arial" panose="020B0604020202020204" pitchFamily="34" charset="0"/>
              <a:buChar char="•"/>
            </a:pPr>
            <a:r>
              <a:rPr lang="en-US" sz="1300" b="1" u="none" strike="noStrike" dirty="0">
                <a:solidFill>
                  <a:srgbClr val="000000"/>
                </a:solidFill>
                <a:effectLst/>
                <a:latin typeface="+mn-lt"/>
              </a:rPr>
              <a:t>IndyGo Retirees employees </a:t>
            </a:r>
            <a:r>
              <a:rPr lang="en-US" sz="1300" b="0" u="none" strike="noStrike" dirty="0">
                <a:solidFill>
                  <a:srgbClr val="000000"/>
                </a:solidFill>
                <a:effectLst/>
                <a:latin typeface="+mn-lt"/>
              </a:rPr>
              <a:t>– This is limited to less than 40 people.</a:t>
            </a:r>
            <a:r>
              <a:rPr lang="en-US" sz="1300" b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lvl="0" indent="-285750" algn="l" rtl="0" fontAlgn="base">
              <a:buFont typeface="Arial" panose="020B0604020202020204" pitchFamily="34" charset="0"/>
              <a:buChar char="•"/>
            </a:pPr>
            <a:endParaRPr lang="en-US" sz="1300" b="0" u="none" strike="noStrike" dirty="0">
              <a:solidFill>
                <a:srgbClr val="444444"/>
              </a:solidFill>
              <a:effectLst/>
              <a:latin typeface="+mn-lt"/>
            </a:endParaRPr>
          </a:p>
          <a:p>
            <a:pPr marL="0" lvl="0" indent="0" algn="l" rtl="0" fontAlgn="base">
              <a:buFont typeface="Arial" panose="020B0604020202020204" pitchFamily="34" charset="0"/>
              <a:buNone/>
            </a:pPr>
            <a:r>
              <a:rPr lang="en-US" sz="1300" b="0" u="none" strike="noStrike" dirty="0">
                <a:solidFill>
                  <a:srgbClr val="000000"/>
                </a:solidFill>
                <a:effectLst/>
                <a:latin typeface="+mn-lt"/>
              </a:rPr>
              <a:t>Riders who qualify for passes through federal mandate – Our most recent onboard survey is the best source of information aimed at this grouping. That report is available here: https://www.indygo.net/about-indygo/transit-planning</a:t>
            </a:r>
            <a:endParaRPr lang="en-US" sz="1300" b="0" dirty="0">
              <a:solidFill>
                <a:srgbClr val="444444"/>
              </a:solidFill>
              <a:effectLst/>
              <a:latin typeface="+mn-lt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61420D-4764-CF7B-FA73-6DB1C2C803C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1" y="8949397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00D282-1CB5-71D5-B264-A86B49CA29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2551927" y="8602395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99512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ED7BD-ADA4-0316-9DDD-587E2066E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C66D888-9864-A1EF-C0AF-EFF6977CF9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4050453" cy="348615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0664046-9FED-A8CA-E732-3C39D7ED55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5863" y="695325"/>
            <a:ext cx="4638675" cy="2609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cs-CZ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395DFBC-9698-E157-FCB6-5D05076898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34720" y="3305388"/>
            <a:ext cx="5014524" cy="4167856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With the adoption of the 2019 Fare Policy, IndyGo created a benefit for riders through which—carrying a balance on and using a </a:t>
            </a:r>
            <a:r>
              <a:rPr lang="en-US" sz="1600" b="0" i="0" u="none" strike="noStrike" dirty="0" err="1">
                <a:solidFill>
                  <a:srgbClr val="000000"/>
                </a:solidFill>
                <a:effectLst/>
                <a:latin typeface="+mn-lt"/>
              </a:rPr>
              <a:t>MyKey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 media account—passengers could pay as they go and spend toward a daily and/or weekly maximum fare amount rather than having to pay for the total cost of a paper period pass up front.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US" sz="1600" b="0" i="0" u="none" strike="noStrike" dirty="0">
              <a:solidFill>
                <a:srgbClr val="000000"/>
              </a:solidFill>
              <a:effectLst/>
              <a:latin typeface="+mn-lt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This practice, known as fare capping, is viewed as a more equitable approach to fare payment. Riders simply ride the bus as they otherwise would and are no longer charged –or have to carry a balance—once they hit the cap for a given day or (transit) week.</a:t>
            </a:r>
            <a:endParaRPr lang="en-US" sz="1600" b="0" i="0" dirty="0">
              <a:solidFill>
                <a:srgbClr val="444444"/>
              </a:solidFill>
              <a:effectLst/>
              <a:latin typeface="+mn-lt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893548-55A7-0F9B-306B-9E9D714F894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1" y="8949397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EA68A1-5595-E6F2-B3AE-11EDD3B885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2563959" y="8602395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40129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F895F-0356-C485-82AD-15E539611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B75D06A-E3D0-8BB2-EFF4-D015C38171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4050453" cy="348615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2BB2089-C8D7-F232-2778-69D80E7088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5863" y="695325"/>
            <a:ext cx="4638675" cy="2609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cs-CZ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9BD5CBD-922D-C0DC-5988-C2F236968A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34720" y="3305388"/>
            <a:ext cx="5195147" cy="3132695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71 percent of households report earning less than $35,000/yr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US" sz="1600" b="0" i="0" dirty="0">
              <a:solidFill>
                <a:srgbClr val="444444"/>
              </a:solidFill>
              <a:effectLst/>
              <a:latin typeface="+mn-lt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44 percent of IndyGo riders report incomes that would meet IndyGo’s Title VI threshold for being considered low-income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algn="l" rtl="0" fontAlgn="base">
              <a:buNone/>
            </a:pPr>
            <a:endParaRPr lang="en-US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D0953B-BE18-DB68-B803-595130FC38D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1" y="6610776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AC8754-D960-1F2C-9067-176D3969E1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2407548" y="8427574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74219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D77C3-3469-EEBD-046C-7422A2E35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E293DC0-759A-6BBD-6A2C-23EA94FECD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4050453" cy="348615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91B753C-1F0E-4792-58B5-40B11ACCD0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5863" y="522288"/>
            <a:ext cx="4638675" cy="2609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cs-CZ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742B6BD-5916-3842-7579-254BF45B31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34720" y="3305388"/>
            <a:ext cx="5127413" cy="5206434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algn="l" rtl="0" fontAlgn="base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270029-066D-566C-4E77-A2F16C991D6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1" y="8949397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5A0C27-987B-FB4F-DEB1-903A480D29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2431611" y="8602395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42717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B4781-4EF0-C407-1A1C-90BD24AE4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B28C908-2EC7-D9F9-DEE7-79F2CCB408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4050453" cy="348615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8F31102-1806-CBB6-748F-5CA51DDB22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5863" y="609600"/>
            <a:ext cx="4638675" cy="2609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cs-CZ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BBE9001-62BE-4FB0-2F8C-110F6139B5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34720" y="3305388"/>
            <a:ext cx="4889818" cy="4788745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Our typical IndyGo rider relies on IndyGo to get to work, Mon-Fri.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She requires two buses, a 2-seat ride, to get to work and back, and makes use of our policy to allow free transfers between buses for up to two hours from purchasing her fare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The point being - even those that pay the full fare to ride receive fare free rides under IndyGo’s current fare policy.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0" indent="0" algn="l" rtl="0" fontAlgn="base">
              <a:buFont typeface="Arial" panose="020B0604020202020204" pitchFamily="34" charset="0"/>
              <a:buNone/>
            </a:pPr>
            <a:endParaRPr lang="en-US" sz="1600" b="0" i="0" u="none" strike="noStrike" dirty="0">
              <a:solidFill>
                <a:srgbClr val="000000"/>
              </a:solidFill>
              <a:effectLst/>
              <a:latin typeface="+mn-lt"/>
            </a:endParaRPr>
          </a:p>
          <a:p>
            <a:pPr marL="0" indent="0" algn="l" rtl="0" fontAlgn="base">
              <a:buFont typeface="Arial" panose="020B0604020202020204" pitchFamily="34" charset="0"/>
              <a:buNone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Green star represents fare free trips</a:t>
            </a:r>
            <a:r>
              <a:rPr lang="en-US" sz="1600" b="0" i="0" u="none" strike="noStrike" dirty="0">
                <a:solidFill>
                  <a:srgbClr val="444444"/>
                </a:solidFill>
                <a:effectLst/>
                <a:latin typeface="+mn-lt"/>
              </a:rPr>
              <a:t>.</a:t>
            </a:r>
          </a:p>
          <a:p>
            <a:pPr marL="0" indent="0" algn="l" rtl="0" fontAlgn="base">
              <a:buFont typeface="Arial" panose="020B0604020202020204" pitchFamily="34" charset="0"/>
              <a:buNone/>
            </a:pPr>
            <a:endParaRPr lang="en-US" sz="1600" b="0" i="0" dirty="0">
              <a:solidFill>
                <a:srgbClr val="444444"/>
              </a:solidFill>
              <a:effectLst/>
              <a:latin typeface="+mn-lt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In this example, we’ve assumed that she knows to ask for a 2-hr transfer ticket, or if she doesn’t, that the bus drivers are automatically printing them off and handing them to her. 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If not, her total out-of-pocket costs for the week would be even higher.</a:t>
            </a:r>
            <a:endParaRPr lang="en-US" sz="1600" b="0" i="0" dirty="0">
              <a:solidFill>
                <a:srgbClr val="444444"/>
              </a:solidFill>
              <a:effectLst/>
              <a:latin typeface="+mn-lt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49CCB2-8807-F47D-4D44-38300DF1B75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1" y="8933595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F57848-5DB9-C3A3-5893-A5BA95204F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2455674" y="8586593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932203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20692-4DB1-0D15-72C9-BF443AD22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DC879DA-7E43-0FAA-F3E4-CF7D70745C7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4050453" cy="348615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7E27A69-4581-4914-6BA6-689F0E6716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5863" y="609600"/>
            <a:ext cx="4638675" cy="2609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cs-CZ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60AB1F0-B5A4-7E56-0030-29470EE9BC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34720" y="3305388"/>
            <a:ext cx="5138702" cy="3132695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IndyGo’s 2019 </a:t>
            </a:r>
            <a:r>
              <a:rPr lang="en-US" sz="1600" i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Fare Policy</a:t>
            </a:r>
            <a:r>
              <a:rPr 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update maintained the agency’s base fare rate at $1.75 and thus held the half-fare ($0.85) and paratransit fare ($3.50) constant as well. 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  <a:ea typeface="Calibri"/>
                <a:cs typeface="Calibri"/>
              </a:rPr>
              <a:t>On Jan 1, 2023, we eliminated fare free rides on fixed route transit for IndyGo’s eligible paratransit riders; they, instead, pay the half-fare rate. 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  <a:ea typeface="Calibri"/>
                <a:cs typeface="Calibri"/>
              </a:rPr>
              <a:t>The adopted fare policy introduced daily and weekly fare capping, provided free 2-hr transfers, and established policies to govern the use of IndyGo’s new account-based ticketing system.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134EDC-0421-6B55-4569-D18305A0C52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1" y="6610776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563420-DA95-6C79-24C5-B61B467581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2551927" y="8513299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503760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7F0C0-BCD9-5445-6151-49C7BCE94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224936C-E766-4028-FAF1-41C86209FF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4050453" cy="348615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1C843AA-7DF7-07AD-F949-AB4628042C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5863" y="520700"/>
            <a:ext cx="4638675" cy="2609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cs-CZ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BB8AABF-405A-44BF-0456-710E508E56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34720" y="3305388"/>
            <a:ext cx="5161280" cy="5285456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DC951B-A163-DCA6-64C0-269FCD70C6A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1" y="8949397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E09125-D475-690E-9C88-43EFED09FF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2215043" y="8602395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1B2431-D351-4C6E-A3CF-9DFAC0E3E05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39070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7D1E6-F7DF-42E0-8983-06938FFC8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CAEB935-DB8F-694E-E482-137450A1F9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4050453" cy="348615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AF3C5F-1C6F-D624-EA2F-826AC5DE5D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5863" y="609600"/>
            <a:ext cx="4638675" cy="2609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cs-CZ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E88A440-0CB3-8B7D-D86E-039D422902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34720" y="3305388"/>
            <a:ext cx="5014524" cy="4777456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Again, even those that pay the full fare to ride receive fare free rides under IndyGo’s current fare policy.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In this example where the rider is using their registered </a:t>
            </a:r>
            <a:r>
              <a:rPr lang="en-US" sz="1600" b="0" i="0" u="none" strike="noStrike" dirty="0" err="1">
                <a:solidFill>
                  <a:srgbClr val="000000"/>
                </a:solidFill>
                <a:effectLst/>
                <a:latin typeface="+mn-lt"/>
              </a:rPr>
              <a:t>MyKey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 card or mobile app to validate every trip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Reach the daily fare cap on Tuesday and Thursday.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Reach the weekly fare cap by Friday morning. 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More fare free rides compared to someone who pays cash on the bus.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Out of pocket cost for the week could be $24.75, rather than $29.75 (a difference of $5.00 for the week) for those that use cash on the bus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US" sz="1600" b="0" i="0" dirty="0">
              <a:solidFill>
                <a:srgbClr val="444444"/>
              </a:solidFill>
              <a:effectLst/>
              <a:latin typeface="+mn-lt"/>
            </a:endParaRPr>
          </a:p>
          <a:p>
            <a:pPr algn="l" rtl="0" fontAlgn="base">
              <a:buFont typeface="Arial" panose="020B0604020202020204" pitchFamily="34" charset="0"/>
              <a:buNone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***Even with a rate increase of $1.00, more of our riders could end up paying less to ride transit than they do today. ***</a:t>
            </a:r>
            <a:endParaRPr lang="en-US" sz="1600" b="0" i="0" dirty="0">
              <a:solidFill>
                <a:srgbClr val="444444"/>
              </a:solidFill>
              <a:effectLst/>
              <a:latin typeface="+mn-lt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0423F1-6597-FE81-CE00-D54E2D99AF1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1" y="8949397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633D40-DED7-7F0B-D24D-6DF61C9E48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2371453" y="8602395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502671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FDDC9-D8E7-E08D-AB59-16DF0A676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E26FC9F-57FD-8A0F-4649-0E1B75E934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4050453" cy="348615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E163294-B43C-52B8-9B21-BEFC23CBC7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5863" y="609600"/>
            <a:ext cx="4638675" cy="2609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cs-CZ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B5F747D-C07B-A84C-42B5-506FF561F8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34720" y="3305388"/>
            <a:ext cx="5251591" cy="3132695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IndyGo Access Fares were set by the Board of Directors when they adopted having two service areas and the exemption period.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Cost to IndyGo is more like $60 per (one-way) trip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The impact of paying $5.50 as opposed to $3.50 is going to vary considerably </a:t>
            </a:r>
            <a:endParaRPr lang="en-US" sz="1600" b="0" i="0" dirty="0">
              <a:solidFill>
                <a:srgbClr val="444444"/>
              </a:solidFill>
              <a:effectLst/>
              <a:latin typeface="+mn-lt"/>
            </a:endParaRPr>
          </a:p>
          <a:p>
            <a:pPr lvl="0"/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153FD0-8B7F-BF97-67CF-EAA1D75F6D4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1" y="6610776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13E10A-CF55-3F95-954F-BAC0D8345F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2431611" y="8513299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468366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2D90C-1A0B-7CAD-183F-0A5F1C610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E41FB98-AA4B-52C5-300C-7C90B8A5901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4050453" cy="348615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4016DBF-BAD8-3D9B-5655-559F7547CB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5863" y="609600"/>
            <a:ext cx="4638675" cy="2609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cs-CZ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4B7AF2E-CFDB-FDAA-F6C7-38E91D6040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34720" y="3305388"/>
            <a:ext cx="5008880" cy="5381412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marL="0" indent="0" algn="l" rtl="0" fontAlgn="base">
              <a:buFont typeface="Arial" panose="020B0604020202020204" pitchFamily="34" charset="0"/>
              <a:buNone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Let me preface what I’m about to share by saying that we know that the numbers on this slide aren’t just numbers. 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They are people. 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And not just people but someone's mom, or dad, or sister, or daughter.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  <a:r>
              <a:rPr lang="en-US" sz="1600" b="0" i="0" u="none" strike="noStrike" dirty="0">
                <a:solidFill>
                  <a:srgbClr val="444444"/>
                </a:solidFill>
                <a:effectLst/>
                <a:latin typeface="+mn-lt"/>
              </a:rPr>
              <a:t> 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They are some of our most valued customers – so much so that we don’t just defer to them as riders but clients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​.</a:t>
            </a:r>
          </a:p>
          <a:p>
            <a:pPr algn="l" rtl="0" fontAlgn="base">
              <a:buNone/>
            </a:pPr>
            <a:endParaRPr lang="en-US" sz="1600" b="0" i="0" dirty="0">
              <a:solidFill>
                <a:srgbClr val="444444"/>
              </a:solidFill>
              <a:effectLst/>
              <a:latin typeface="+mn-lt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~3,000 eligible or ‘certified active clients’ (unique individuals)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1,779 (59%) who took at least 1 trip in 2024 (which means 1,221, 41%, didn’t take any trips)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1-11 trips per year = &lt;12 trips per year (687 clients, 2024)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&lt;5 trips per month = 12-60 trips per year (445 clients, 2024)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1-5 trips per week = 61 – 300 trips per year (487 clients, 2024)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&gt; 5 trips per week = 301-574 trips per year (160 clients, 2024)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574, or 11 trips per week, is the greatest number of trips in 2024</a:t>
            </a:r>
            <a:endParaRPr lang="en-US" sz="1600" b="0" i="0" dirty="0">
              <a:solidFill>
                <a:srgbClr val="444444"/>
              </a:solidFill>
              <a:effectLst/>
              <a:latin typeface="+mn-lt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47166C-8F17-8B38-4682-66AEE9C270F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1" y="8949398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176354-54BC-2AA1-BE37-E4322732F4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2419579" y="8602396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1B2431-D351-4C6E-A3CF-9DFAC0E3E05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634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F65C9-4869-F844-5A0F-60859D0AB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AEDF718-5D3F-D6E6-E49A-7B28BA7249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4050453" cy="348615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E943E8D-EE82-C5D5-518B-E41D9DE44E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5863" y="609600"/>
            <a:ext cx="4638675" cy="2609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cs-CZ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C3C4CD-08EB-DF70-D4A4-190B214F7A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34720" y="3305388"/>
            <a:ext cx="5116124" cy="5381412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algn="l" rtl="0" fontAlgn="base">
              <a:buFont typeface="Arial" panose="020B0604020202020204" pitchFamily="34" charset="0"/>
              <a:buNone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Will want to note that Fare Equity Analysis and Fare Policy will require a public hearing before IPTC Board Approval. May want to confirm with Legal if the public hearing in June would qualify. I think we should probably hold a public hearing again at approval but will want to confirm.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endParaRPr lang="en-US" sz="1600" b="0" i="0" dirty="0">
              <a:solidFill>
                <a:srgbClr val="444444"/>
              </a:solidFill>
              <a:effectLst/>
              <a:latin typeface="+mn-lt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Update signage on inside and outside of BRT and local buses;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Update signage on inside and outside of paratransit vehicles (if needed);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Program fareboxes;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Update </a:t>
            </a:r>
            <a:r>
              <a:rPr lang="en-US" sz="1600" b="0" i="0" u="none" strike="noStrike" dirty="0" err="1">
                <a:solidFill>
                  <a:srgbClr val="000000"/>
                </a:solidFill>
                <a:effectLst/>
                <a:latin typeface="+mn-lt"/>
              </a:rPr>
              <a:t>MyKey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;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Review and update any language at stations;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Review and update language on the website;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Notify Access clients about the increase (we'll have informed them earlier but we'll want a special touchpoint after too);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Notify customers about the fare policy changes and fare increases; and 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Push out information to the operators and dispatchers of fixed route and Access.</a:t>
            </a:r>
            <a:endParaRPr lang="en-US" sz="1600" b="0" i="0" dirty="0">
              <a:solidFill>
                <a:srgbClr val="444444"/>
              </a:solidFill>
              <a:effectLst/>
              <a:latin typeface="+mn-lt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64087B-0BF6-5EEB-CAC3-712E775F307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1" y="8949397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DBC9B1-ABEF-A3AB-BC37-AF4059FA37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2275200" y="8602395"/>
            <a:ext cx="4050453" cy="347002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80562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5863" y="609600"/>
            <a:ext cx="4638675" cy="2609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34720" y="3305388"/>
            <a:ext cx="4969369" cy="3132695"/>
          </a:xfrm>
        </p:spPr>
        <p:txBody>
          <a:bodyPr/>
          <a:lstStyle/>
          <a:p>
            <a:pPr algn="l" rtl="0" fontAlgn="base">
              <a:buFont typeface="Arial" panose="020B0604020202020204" pitchFamily="34" charset="0"/>
              <a:buNone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Quality service requires resources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+mn-lt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None/>
            </a:pPr>
            <a:endParaRPr lang="en-US" sz="1600" b="0" i="0" u="none" strike="noStrike" dirty="0">
              <a:solidFill>
                <a:srgbClr val="000000"/>
              </a:solidFill>
              <a:effectLst/>
              <a:latin typeface="+mn-lt"/>
            </a:endParaRPr>
          </a:p>
          <a:p>
            <a:pPr algn="l" rtl="0" fontAlgn="base">
              <a:buFont typeface="Arial" panose="020B0604020202020204" pitchFamily="34" charset="0"/>
              <a:buNone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Compared to owning a personal automobile, even at $2.75 public transit is still one of the most affordable options for people.</a:t>
            </a:r>
            <a:endParaRPr lang="en-US" sz="1600" b="0" i="0" dirty="0">
              <a:solidFill>
                <a:srgbClr val="444444"/>
              </a:solidFill>
              <a:effectLst/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2455674" y="8513299"/>
            <a:ext cx="4050453" cy="347002"/>
          </a:xfrm>
        </p:spPr>
        <p:txBody>
          <a:bodyPr/>
          <a:lstStyle/>
          <a:p>
            <a:fld id="{871B2431-D351-4C6E-A3CF-9DFAC0E3E050}" type="slidenum">
              <a:rPr lang="cs-CZ" smtClean="0"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8108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5" Type="http://schemas.openxmlformats.org/officeDocument/2006/relationships/image" Target="../media/image6.jpeg"/><Relationship Id="rId10" Type="http://schemas.microsoft.com/office/2007/relationships/diagramDrawing" Target="../diagrams/drawing1.xml"/><Relationship Id="rId4" Type="http://schemas.openxmlformats.org/officeDocument/2006/relationships/image" Target="../media/image2.emf"/><Relationship Id="rId9" Type="http://schemas.openxmlformats.org/officeDocument/2006/relationships/diagramColors" Target="../diagrams/colors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.emf"/><Relationship Id="rId9" Type="http://schemas.microsoft.com/office/2007/relationships/diagramDrawing" Target="../diagrams/drawing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3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609600" y="2723623"/>
            <a:ext cx="11902423" cy="1962076"/>
          </a:xfrm>
          <a:prstGeom prst="rect">
            <a:avLst/>
          </a:prstGeom>
          <a:effectLst>
            <a:glow rad="292100">
              <a:srgbClr val="00539F">
                <a:alpha val="40000"/>
              </a:srgbClr>
            </a:glow>
          </a:effectLst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270"/>
              </a:lnSpc>
            </a:pPr>
            <a:r>
              <a:rPr lang="en-US" sz="14400">
                <a:solidFill>
                  <a:schemeClr val="bg1"/>
                </a:solidFill>
                <a:effectLst>
                  <a:glow rad="139700">
                    <a:srgbClr val="00539F">
                      <a:alpha val="68000"/>
                    </a:srgbClr>
                  </a:glow>
                </a:effectLst>
                <a:latin typeface="Greycliff CF" pitchFamily="2" charset="77"/>
              </a:rPr>
              <a:t>TITLE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9AE3D2-BF08-7840-90B6-28D94E17741F}"/>
              </a:ext>
            </a:extLst>
          </p:cNvPr>
          <p:cNvSpPr/>
          <p:nvPr/>
        </p:nvSpPr>
        <p:spPr>
          <a:xfrm>
            <a:off x="573505" y="4339376"/>
            <a:ext cx="7732295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100" b="1">
                <a:solidFill>
                  <a:schemeClr val="bg1"/>
                </a:solidFill>
                <a:effectLst>
                  <a:glow rad="139700">
                    <a:srgbClr val="00539F">
                      <a:alpha val="68000"/>
                    </a:srgbClr>
                  </a:glow>
                </a:effectLst>
                <a:latin typeface="Greycliff CF Extra Bold" pitchFamily="2" charset="77"/>
              </a:rPr>
              <a:t>HERE HERE</a:t>
            </a:r>
            <a:endParaRPr lang="en-US" sz="111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357875-5E57-0042-A059-907215EDBB30}"/>
              </a:ext>
            </a:extLst>
          </p:cNvPr>
          <p:cNvSpPr/>
          <p:nvPr/>
        </p:nvSpPr>
        <p:spPr>
          <a:xfrm>
            <a:off x="589547" y="5672208"/>
            <a:ext cx="4155305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400">
                <a:solidFill>
                  <a:schemeClr val="bg1"/>
                </a:solidFill>
                <a:effectLst>
                  <a:glow rad="139700">
                    <a:srgbClr val="00539F">
                      <a:alpha val="68000"/>
                    </a:srgbClr>
                  </a:glow>
                </a:effectLst>
                <a:latin typeface="Greycliff CF" pitchFamily="2" charset="77"/>
              </a:rPr>
              <a:t>TITLE</a:t>
            </a:r>
            <a:endParaRPr lang="en-US" sz="1440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2489D57-23B2-B480-A951-F623A3780E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9" t="21184" r="3076" b="28264"/>
          <a:stretch/>
        </p:blipFill>
        <p:spPr bwMode="auto">
          <a:xfrm>
            <a:off x="0" y="-24245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0F1650-64BE-64CD-2E2A-E022CC8A1921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100000" contras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0050" y="8997950"/>
            <a:ext cx="3536950" cy="793750"/>
          </a:xfrm>
          <a:prstGeom prst="rect">
            <a:avLst/>
          </a:prstGeom>
          <a:effectLst>
            <a:glow rad="381000">
              <a:schemeClr val="tx1">
                <a:alpha val="23000"/>
              </a:schemeClr>
            </a:glo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D6859A3-4209-7ABA-9089-76C8A011F8F4}"/>
              </a:ext>
            </a:extLst>
          </p:cNvPr>
          <p:cNvSpPr/>
          <p:nvPr/>
        </p:nvSpPr>
        <p:spPr>
          <a:xfrm>
            <a:off x="739760" y="357072"/>
            <a:ext cx="1815784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100" b="1">
                <a:solidFill>
                  <a:schemeClr val="bg1"/>
                </a:solidFill>
                <a:effectLst>
                  <a:glow rad="139700">
                    <a:srgbClr val="00539F">
                      <a:alpha val="68000"/>
                    </a:srgbClr>
                  </a:glow>
                </a:effectLst>
                <a:latin typeface="Greycliff CF Extra Bold" pitchFamily="2" charset="77"/>
              </a:rPr>
              <a:t>FARE POLICY</a:t>
            </a:r>
          </a:p>
          <a:p>
            <a:r>
              <a:rPr lang="en-US" sz="11100" b="1">
                <a:solidFill>
                  <a:schemeClr val="bg1"/>
                </a:solidFill>
                <a:effectLst>
                  <a:glow rad="139700">
                    <a:srgbClr val="00539F">
                      <a:alpha val="68000"/>
                    </a:srgbClr>
                  </a:glow>
                </a:effectLst>
                <a:latin typeface="Greycliff CF Extra Bold" pitchFamily="2" charset="77"/>
              </a:rPr>
              <a:t>PROPOSAL  </a:t>
            </a:r>
            <a:br>
              <a:rPr lang="en-US" sz="11100" b="1">
                <a:solidFill>
                  <a:schemeClr val="bg1"/>
                </a:solidFill>
                <a:effectLst>
                  <a:glow rad="139700">
                    <a:srgbClr val="00539F">
                      <a:alpha val="68000"/>
                    </a:srgbClr>
                  </a:glow>
                </a:effectLst>
                <a:latin typeface="Greycliff CF Extra Bold" pitchFamily="2" charset="77"/>
              </a:rPr>
            </a:br>
            <a:br>
              <a:rPr lang="en-US" sz="11100" b="1">
                <a:solidFill>
                  <a:schemeClr val="bg1"/>
                </a:solidFill>
                <a:effectLst>
                  <a:glow rad="139700">
                    <a:srgbClr val="00539F">
                      <a:alpha val="68000"/>
                    </a:srgbClr>
                  </a:glow>
                </a:effectLst>
                <a:latin typeface="Greycliff CF Extra Bold" pitchFamily="2" charset="77"/>
              </a:rPr>
            </a:br>
            <a:endParaRPr lang="en-US" sz="11100"/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A029B842-1AE3-775C-A89B-CA65F7B7ECAE}"/>
              </a:ext>
            </a:extLst>
          </p:cNvPr>
          <p:cNvSpPr txBox="1"/>
          <p:nvPr/>
        </p:nvSpPr>
        <p:spPr>
          <a:xfrm>
            <a:off x="955462" y="9049320"/>
            <a:ext cx="10760288" cy="7166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189"/>
              </a:lnSpc>
            </a:pPr>
            <a:r>
              <a:rPr lang="en-US" sz="3600">
                <a:solidFill>
                  <a:schemeClr val="bg1"/>
                </a:solidFill>
                <a:latin typeface="Source Sans Pro"/>
              </a:rPr>
              <a:t>MAY 2025</a:t>
            </a:r>
          </a:p>
        </p:txBody>
      </p:sp>
    </p:spTree>
    <p:extLst>
      <p:ext uri="{BB962C8B-B14F-4D97-AF65-F5344CB8AC3E}">
        <p14:creationId xmlns:p14="http://schemas.microsoft.com/office/powerpoint/2010/main" val="265141426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913A9-8A96-8124-3FB1-E95AD13C1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7B6977B8-8EEB-9B32-267A-9B4FDFCAA1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" t="47368" r="4138" b="43784"/>
          <a:stretch/>
        </p:blipFill>
        <p:spPr bwMode="auto">
          <a:xfrm>
            <a:off x="0" y="8493793"/>
            <a:ext cx="18288000" cy="180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32B5D0-FE0B-7574-A4D5-D33576BB06F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100000" contras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0050" y="8997950"/>
            <a:ext cx="3536950" cy="793750"/>
          </a:xfrm>
          <a:prstGeom prst="rect">
            <a:avLst/>
          </a:prstGeom>
          <a:effectLst>
            <a:glow rad="381000">
              <a:schemeClr val="tx1">
                <a:alpha val="23000"/>
              </a:schemeClr>
            </a:glow>
          </a:effectLst>
        </p:spPr>
      </p:pic>
      <p:sp>
        <p:nvSpPr>
          <p:cNvPr id="11" name="TextBox 7">
            <a:extLst>
              <a:ext uri="{FF2B5EF4-FFF2-40B4-BE49-F238E27FC236}">
                <a16:creationId xmlns:a16="http://schemas.microsoft.com/office/drawing/2014/main" id="{CA6E613B-0113-1815-EB81-4A2CCC007769}"/>
              </a:ext>
            </a:extLst>
          </p:cNvPr>
          <p:cNvSpPr txBox="1"/>
          <p:nvPr/>
        </p:nvSpPr>
        <p:spPr>
          <a:xfrm>
            <a:off x="550718" y="694439"/>
            <a:ext cx="16412189" cy="11303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8500"/>
              </a:lnSpc>
              <a:spcBef>
                <a:spcPct val="0"/>
              </a:spcBef>
            </a:pPr>
            <a:r>
              <a:rPr lang="en-US" sz="8500" spc="34">
                <a:solidFill>
                  <a:srgbClr val="00539F"/>
                </a:solidFill>
                <a:latin typeface="Greycliff CF" pitchFamily="2" charset="77"/>
              </a:rPr>
              <a:t>FARE POLICY UPDATE</a:t>
            </a: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42CA57EC-B71A-29B8-1C43-C15D501E51F6}"/>
              </a:ext>
            </a:extLst>
          </p:cNvPr>
          <p:cNvSpPr txBox="1"/>
          <p:nvPr/>
        </p:nvSpPr>
        <p:spPr>
          <a:xfrm>
            <a:off x="1784226" y="3099190"/>
            <a:ext cx="14719548" cy="49042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spcAft>
                <a:spcPts val="3000"/>
              </a:spcAft>
              <a:buClr>
                <a:srgbClr val="00539F"/>
              </a:buClr>
              <a:buFont typeface="Wingdings" panose="05000000000000000000" pitchFamily="2" charset="2"/>
              <a:buChar char="§"/>
            </a:pPr>
            <a:r>
              <a:rPr lang="en-US" sz="2800">
                <a:solidFill>
                  <a:srgbClr val="000000"/>
                </a:solidFill>
                <a:latin typeface="Source Sans Pro"/>
              </a:rPr>
              <a:t>15+ years since the last increase</a:t>
            </a:r>
          </a:p>
          <a:p>
            <a:pPr marL="571500" indent="-571500">
              <a:spcAft>
                <a:spcPts val="3000"/>
              </a:spcAft>
              <a:buClr>
                <a:srgbClr val="00539F"/>
              </a:buClr>
              <a:buFont typeface="Wingdings"/>
              <a:buChar char="§"/>
            </a:pPr>
            <a:r>
              <a:rPr lang="en-US" sz="2800">
                <a:solidFill>
                  <a:srgbClr val="000000"/>
                </a:solidFill>
                <a:latin typeface="Source Sans Pro"/>
              </a:rPr>
              <a:t>The purchasing power of $1.75 is </a:t>
            </a:r>
            <a:r>
              <a:rPr lang="en-US" sz="2800" b="1">
                <a:solidFill>
                  <a:srgbClr val="00B050"/>
                </a:solidFill>
                <a:latin typeface="Source Sans Pro"/>
              </a:rPr>
              <a:t>67%</a:t>
            </a:r>
            <a:r>
              <a:rPr lang="en-US" sz="2800">
                <a:solidFill>
                  <a:srgbClr val="000000"/>
                </a:solidFill>
                <a:latin typeface="Source Sans Pro"/>
              </a:rPr>
              <a:t> of what it was in 2009</a:t>
            </a:r>
            <a:endParaRPr lang="en-US" sz="2800">
              <a:solidFill>
                <a:srgbClr val="000000"/>
              </a:solidFill>
              <a:latin typeface="Source Sans Pro"/>
              <a:ea typeface="Source Sans Pro"/>
            </a:endParaRPr>
          </a:p>
          <a:p>
            <a:pPr marL="571500" indent="-571500">
              <a:spcAft>
                <a:spcPts val="3000"/>
              </a:spcAft>
              <a:buClr>
                <a:srgbClr val="00539F"/>
              </a:buClr>
              <a:buFont typeface="Wingdings" panose="05000000000000000000" pitchFamily="2" charset="2"/>
              <a:buChar char="§"/>
            </a:pPr>
            <a:r>
              <a:rPr lang="en-US" sz="2800">
                <a:solidFill>
                  <a:srgbClr val="000000"/>
                </a:solidFill>
                <a:latin typeface="Source Sans Pro"/>
                <a:ea typeface="Source Sans Pro"/>
              </a:rPr>
              <a:t>58% increase in operating expenses/vehicle revenue hour from</a:t>
            </a:r>
          </a:p>
          <a:p>
            <a:pPr>
              <a:spcAft>
                <a:spcPts val="3000"/>
              </a:spcAft>
              <a:buClr>
                <a:srgbClr val="00539F"/>
              </a:buClr>
            </a:pPr>
            <a:r>
              <a:rPr lang="en-US" sz="2800">
                <a:solidFill>
                  <a:srgbClr val="000000"/>
                </a:solidFill>
                <a:latin typeface="Source Sans Pro"/>
                <a:ea typeface="Source Sans Pro"/>
              </a:rPr>
              <a:t>     $105 (2013) to $180 (2023)</a:t>
            </a:r>
            <a:endParaRPr lang="en-US">
              <a:ea typeface="Calibri"/>
              <a:cs typeface="Calibri"/>
            </a:endParaRPr>
          </a:p>
          <a:p>
            <a:pPr marL="571500" indent="-571500">
              <a:spcAft>
                <a:spcPts val="3000"/>
              </a:spcAft>
              <a:buClr>
                <a:srgbClr val="00539F"/>
              </a:buClr>
              <a:buFont typeface="Wingdings" panose="05000000000000000000" pitchFamily="2" charset="2"/>
              <a:buChar char="§"/>
            </a:pPr>
            <a:r>
              <a:rPr lang="en-US" sz="2800" b="1">
                <a:latin typeface="Calibri"/>
                <a:ea typeface="Calibri"/>
                <a:cs typeface="Times New Roman"/>
              </a:rPr>
              <a:t>$1.75 in January 2009 = $2.61 today </a:t>
            </a:r>
          </a:p>
          <a:p>
            <a:pPr marL="457200" indent="-457200">
              <a:lnSpc>
                <a:spcPct val="150000"/>
              </a:lnSpc>
              <a:buClr>
                <a:srgbClr val="00539F"/>
              </a:buClr>
              <a:buFont typeface="Wingdings" pitchFamily="2" charset="2"/>
              <a:buChar char="§"/>
            </a:pPr>
            <a:endParaRPr lang="en-US" sz="4000" b="0" i="0">
              <a:solidFill>
                <a:srgbClr val="231F20"/>
              </a:solidFill>
              <a:effectLst/>
              <a:latin typeface="Source Sans Pro" panose="020B0503030403020204" pitchFamily="34" charset="0"/>
              <a:ea typeface="Source Sans Pro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4C58A25-5DA7-7DD8-DF8D-2F6A279076EA}"/>
              </a:ext>
            </a:extLst>
          </p:cNvPr>
          <p:cNvCxnSpPr>
            <a:cxnSpLocks/>
          </p:cNvCxnSpPr>
          <p:nvPr/>
        </p:nvCxnSpPr>
        <p:spPr>
          <a:xfrm>
            <a:off x="658981" y="1889560"/>
            <a:ext cx="0" cy="710202"/>
          </a:xfrm>
          <a:prstGeom prst="line">
            <a:avLst/>
          </a:prstGeom>
          <a:ln w="1143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0160F15-DA03-07D2-4F2D-0E5CDD8C49C1}"/>
              </a:ext>
            </a:extLst>
          </p:cNvPr>
          <p:cNvSpPr txBox="1"/>
          <p:nvPr/>
        </p:nvSpPr>
        <p:spPr>
          <a:xfrm>
            <a:off x="928819" y="2013828"/>
            <a:ext cx="115282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>
                <a:latin typeface="Source Sans Pro" panose="020B0503030403020204" pitchFamily="34" charset="0"/>
                <a:ea typeface="Source Sans Pro" panose="020B0503030403020204" pitchFamily="34" charset="0"/>
              </a:rPr>
              <a:t>IndyGo’s purchasing power has declined and expenses are up</a:t>
            </a:r>
            <a:r>
              <a:rPr lang="en-US" sz="3200"/>
              <a:t>.</a:t>
            </a:r>
          </a:p>
        </p:txBody>
      </p:sp>
      <p:pic>
        <p:nvPicPr>
          <p:cNvPr id="14" name="Picture 13" descr="A person sitting in a bus&#10;&#10;AI-generated content may be incorrect.">
            <a:extLst>
              <a:ext uri="{FF2B5EF4-FFF2-40B4-BE49-F238E27FC236}">
                <a16:creationId xmlns:a16="http://schemas.microsoft.com/office/drawing/2014/main" id="{2E10CBC8-9F22-3407-622D-BC53C10635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19"/>
          <a:stretch/>
        </p:blipFill>
        <p:spPr>
          <a:xfrm>
            <a:off x="13671755" y="2954916"/>
            <a:ext cx="3942515" cy="386063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5307534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3D320-72D8-1A63-086D-52883EAF5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A43EA65-A563-1109-6D20-D3AD26A8BA37}"/>
              </a:ext>
            </a:extLst>
          </p:cNvPr>
          <p:cNvSpPr/>
          <p:nvPr/>
        </p:nvSpPr>
        <p:spPr>
          <a:xfrm>
            <a:off x="8260080" y="2787692"/>
            <a:ext cx="9477201" cy="4746527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4A68BC2-3DFE-0754-5D06-A740111801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" t="47368" r="4138" b="43784"/>
          <a:stretch/>
        </p:blipFill>
        <p:spPr bwMode="auto">
          <a:xfrm>
            <a:off x="0" y="8493793"/>
            <a:ext cx="18288000" cy="180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3711DB1-D83C-FDF1-FB50-3988AF3D52D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100000" contras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0050" y="8997950"/>
            <a:ext cx="3536950" cy="793750"/>
          </a:xfrm>
          <a:prstGeom prst="rect">
            <a:avLst/>
          </a:prstGeom>
          <a:effectLst>
            <a:glow rad="381000">
              <a:schemeClr val="tx1">
                <a:alpha val="23000"/>
              </a:schemeClr>
            </a:glow>
          </a:effectLst>
        </p:spPr>
      </p:pic>
      <p:sp>
        <p:nvSpPr>
          <p:cNvPr id="11" name="TextBox 7">
            <a:extLst>
              <a:ext uri="{FF2B5EF4-FFF2-40B4-BE49-F238E27FC236}">
                <a16:creationId xmlns:a16="http://schemas.microsoft.com/office/drawing/2014/main" id="{5F09A1EE-145B-3ED7-5593-AC0F35B2564C}"/>
              </a:ext>
            </a:extLst>
          </p:cNvPr>
          <p:cNvSpPr txBox="1"/>
          <p:nvPr/>
        </p:nvSpPr>
        <p:spPr>
          <a:xfrm>
            <a:off x="550718" y="694439"/>
            <a:ext cx="16412189" cy="11303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8500"/>
              </a:lnSpc>
              <a:spcBef>
                <a:spcPct val="0"/>
              </a:spcBef>
            </a:pPr>
            <a:r>
              <a:rPr lang="en-US" sz="8500" spc="34" dirty="0">
                <a:solidFill>
                  <a:srgbClr val="00539F"/>
                </a:solidFill>
                <a:latin typeface="Greycliff CF" pitchFamily="2" charset="77"/>
              </a:rPr>
              <a:t>FARE POLICY UPDATE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1A2EFC2-F972-0895-EB3E-C6529031BC98}"/>
              </a:ext>
            </a:extLst>
          </p:cNvPr>
          <p:cNvCxnSpPr>
            <a:cxnSpLocks/>
          </p:cNvCxnSpPr>
          <p:nvPr/>
        </p:nvCxnSpPr>
        <p:spPr>
          <a:xfrm>
            <a:off x="658981" y="1889560"/>
            <a:ext cx="0" cy="710202"/>
          </a:xfrm>
          <a:prstGeom prst="line">
            <a:avLst/>
          </a:prstGeom>
          <a:ln w="1143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B036D2E-39D4-09AC-9618-A89D580F0756}"/>
              </a:ext>
            </a:extLst>
          </p:cNvPr>
          <p:cNvSpPr txBox="1"/>
          <p:nvPr/>
        </p:nvSpPr>
        <p:spPr>
          <a:xfrm>
            <a:off x="928819" y="2013828"/>
            <a:ext cx="115282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Not every rider pays full fare, or even half fare</a:t>
            </a:r>
            <a:r>
              <a:rPr lang="en-US" sz="3200" dirty="0"/>
              <a:t>.</a:t>
            </a:r>
            <a:endParaRPr lang="en-US" sz="2800" dirty="0"/>
          </a:p>
        </p:txBody>
      </p:sp>
      <p:pic>
        <p:nvPicPr>
          <p:cNvPr id="10" name="Picture 2" descr="Home - IndyGo - Boldly Moving Our City Forward">
            <a:extLst>
              <a:ext uri="{FF2B5EF4-FFF2-40B4-BE49-F238E27FC236}">
                <a16:creationId xmlns:a16="http://schemas.microsoft.com/office/drawing/2014/main" id="{8E2A34BE-7993-B23F-8B72-949E61E32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18" y="7044984"/>
            <a:ext cx="2510524" cy="167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C4B52BC-4631-315B-1101-86222765EF0F}"/>
              </a:ext>
            </a:extLst>
          </p:cNvPr>
          <p:cNvSpPr txBox="1"/>
          <p:nvPr/>
        </p:nvSpPr>
        <p:spPr>
          <a:xfrm>
            <a:off x="928819" y="2937382"/>
            <a:ext cx="723039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Federally Required to Provide</a:t>
            </a:r>
          </a:p>
          <a:p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Persons 65+ w/a Medicare Card (half fare)</a:t>
            </a:r>
          </a:p>
          <a:p>
            <a:endParaRPr lang="en-US" sz="1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Persons w/a Disability (half fare)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253505-EFA0-C91B-0B55-14254E69B92C}"/>
              </a:ext>
            </a:extLst>
          </p:cNvPr>
          <p:cNvSpPr txBox="1"/>
          <p:nvPr/>
        </p:nvSpPr>
        <p:spPr>
          <a:xfrm>
            <a:off x="8666206" y="2937382"/>
            <a:ext cx="85616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539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Not Federally Required to Provide</a:t>
            </a:r>
          </a:p>
          <a:p>
            <a:r>
              <a:rPr lang="en-US" sz="28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Veterans (fare free)</a:t>
            </a:r>
          </a:p>
          <a:p>
            <a:r>
              <a:rPr lang="en-US" sz="28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Government Employees (fare free or half fare)</a:t>
            </a:r>
          </a:p>
          <a:p>
            <a:r>
              <a:rPr lang="en-US" sz="28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Student Sponsored Rides (fare free)</a:t>
            </a:r>
          </a:p>
          <a:p>
            <a:r>
              <a:rPr lang="en-US" sz="28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Persons 18 or younger (half fare)</a:t>
            </a:r>
          </a:p>
          <a:p>
            <a:r>
              <a:rPr lang="en-US" sz="28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Children under 5 (fare free)</a:t>
            </a:r>
          </a:p>
          <a:p>
            <a:r>
              <a:rPr lang="en-US" sz="28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IndyGo Foundation nonprofit partners (reduced fare)</a:t>
            </a:r>
          </a:p>
          <a:p>
            <a:r>
              <a:rPr lang="en-US" sz="28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IndyGo employees &amp; dependents (fare free)</a:t>
            </a:r>
          </a:p>
          <a:p>
            <a:r>
              <a:rPr lang="en-US" sz="28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IndyGo retirees (fare free)</a:t>
            </a:r>
          </a:p>
          <a:p>
            <a:r>
              <a:rPr lang="en-US" sz="28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IndyGo Access customers (half fare)</a:t>
            </a:r>
          </a:p>
        </p:txBody>
      </p:sp>
    </p:spTree>
    <p:extLst>
      <p:ext uri="{BB962C8B-B14F-4D97-AF65-F5344CB8AC3E}">
        <p14:creationId xmlns:p14="http://schemas.microsoft.com/office/powerpoint/2010/main" val="1970335419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D4F96-5FC7-C520-9FB2-F9C8DB79A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93519047-C1DC-442A-CDD3-2AC527808F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" t="47368" r="4138" b="43784"/>
          <a:stretch/>
        </p:blipFill>
        <p:spPr bwMode="auto">
          <a:xfrm>
            <a:off x="0" y="8493793"/>
            <a:ext cx="18288000" cy="180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E526D3-7954-93E2-4835-10DA147C5F53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100000" contras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0050" y="8997950"/>
            <a:ext cx="3536950" cy="793750"/>
          </a:xfrm>
          <a:prstGeom prst="rect">
            <a:avLst/>
          </a:prstGeom>
          <a:effectLst>
            <a:glow rad="381000">
              <a:schemeClr val="tx1">
                <a:alpha val="23000"/>
              </a:schemeClr>
            </a:glow>
          </a:effectLst>
        </p:spPr>
      </p:pic>
      <p:sp>
        <p:nvSpPr>
          <p:cNvPr id="11" name="TextBox 7">
            <a:extLst>
              <a:ext uri="{FF2B5EF4-FFF2-40B4-BE49-F238E27FC236}">
                <a16:creationId xmlns:a16="http://schemas.microsoft.com/office/drawing/2014/main" id="{D00460DA-FCE2-455C-B118-715C57DEF53B}"/>
              </a:ext>
            </a:extLst>
          </p:cNvPr>
          <p:cNvSpPr txBox="1"/>
          <p:nvPr/>
        </p:nvSpPr>
        <p:spPr>
          <a:xfrm>
            <a:off x="550718" y="694439"/>
            <a:ext cx="16412189" cy="11303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8500"/>
              </a:lnSpc>
              <a:spcBef>
                <a:spcPct val="0"/>
              </a:spcBef>
            </a:pPr>
            <a:r>
              <a:rPr lang="en-US" sz="8500" spc="34">
                <a:solidFill>
                  <a:srgbClr val="00539F"/>
                </a:solidFill>
                <a:latin typeface="Greycliff CF" pitchFamily="2" charset="77"/>
              </a:rPr>
              <a:t>FARE POLICY UPDATE</a:t>
            </a: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0F65408F-603A-A617-C98E-A19926A7B99C}"/>
              </a:ext>
            </a:extLst>
          </p:cNvPr>
          <p:cNvSpPr txBox="1"/>
          <p:nvPr/>
        </p:nvSpPr>
        <p:spPr>
          <a:xfrm>
            <a:off x="1784226" y="3099190"/>
            <a:ext cx="14719548" cy="38116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200"/>
              </a:spcAft>
              <a:buClr>
                <a:srgbClr val="00539F"/>
              </a:buClr>
            </a:pPr>
            <a:r>
              <a:rPr lang="en-US" sz="3200" b="1"/>
              <a:t>E-fare = Automatic Best Value</a:t>
            </a:r>
          </a:p>
          <a:p>
            <a:pPr marL="457200" indent="-457200">
              <a:spcAft>
                <a:spcPts val="1200"/>
              </a:spcAft>
              <a:buClr>
                <a:srgbClr val="00539F"/>
              </a:buClr>
              <a:buFont typeface="Wingdings" pitchFamily="2" charset="2"/>
              <a:buChar char="§"/>
            </a:pPr>
            <a:r>
              <a:rPr lang="en-US" sz="2800">
                <a:solidFill>
                  <a:srgbClr val="000000"/>
                </a:solidFill>
                <a:latin typeface="Source Sans Pro"/>
              </a:rPr>
              <a:t>Pay-as-you-go (carry a balance)</a:t>
            </a:r>
          </a:p>
          <a:p>
            <a:pPr marL="457200" indent="-457200">
              <a:spcAft>
                <a:spcPts val="1200"/>
              </a:spcAft>
              <a:buClr>
                <a:srgbClr val="00539F"/>
              </a:buClr>
              <a:buFont typeface="Wingdings" pitchFamily="2" charset="2"/>
              <a:buChar char="§"/>
            </a:pPr>
            <a:r>
              <a:rPr lang="en-US" sz="2800">
                <a:solidFill>
                  <a:srgbClr val="000000"/>
                </a:solidFill>
                <a:latin typeface="Source Sans Pro"/>
              </a:rPr>
              <a:t>Balance protection</a:t>
            </a:r>
          </a:p>
          <a:p>
            <a:pPr marL="457200" indent="-457200">
              <a:spcAft>
                <a:spcPts val="1200"/>
              </a:spcAft>
              <a:buClr>
                <a:srgbClr val="00539F"/>
              </a:buClr>
              <a:buFont typeface="Wingdings" pitchFamily="2" charset="2"/>
              <a:buChar char="§"/>
            </a:pPr>
            <a:r>
              <a:rPr lang="en-US" sz="2800">
                <a:solidFill>
                  <a:srgbClr val="000000"/>
                </a:solidFill>
                <a:latin typeface="Source Sans Pro"/>
              </a:rPr>
              <a:t>Pay no more than $4.00 for the day, or $15.75 for the week</a:t>
            </a:r>
          </a:p>
          <a:p>
            <a:pPr marL="457200" indent="-457200">
              <a:spcAft>
                <a:spcPts val="1200"/>
              </a:spcAft>
              <a:buClr>
                <a:srgbClr val="00539F"/>
              </a:buClr>
              <a:buFont typeface="Wingdings" pitchFamily="2" charset="2"/>
              <a:buChar char="§"/>
            </a:pPr>
            <a:r>
              <a:rPr lang="en-US" sz="2800">
                <a:solidFill>
                  <a:srgbClr val="000000"/>
                </a:solidFill>
                <a:latin typeface="Source Sans Pro"/>
                <a:ea typeface="Source Sans Pro"/>
              </a:rPr>
              <a:t>Receive a deposit bonus of $1, $2, or $3</a:t>
            </a:r>
            <a:endParaRPr lang="en-US" sz="3600">
              <a:solidFill>
                <a:srgbClr val="000000"/>
              </a:solidFill>
              <a:latin typeface="Source Sans Pro"/>
              <a:ea typeface="Source Sans Pro"/>
            </a:endParaRPr>
          </a:p>
          <a:p>
            <a:pPr marL="457200" indent="-457200">
              <a:lnSpc>
                <a:spcPct val="150000"/>
              </a:lnSpc>
              <a:buClr>
                <a:srgbClr val="00539F"/>
              </a:buClr>
              <a:buFont typeface="Wingdings" pitchFamily="2" charset="2"/>
              <a:buChar char="§"/>
            </a:pPr>
            <a:endParaRPr lang="en-US" sz="4000" b="0" i="0">
              <a:solidFill>
                <a:srgbClr val="231F20"/>
              </a:solidFill>
              <a:effectLst/>
              <a:latin typeface="Source Sans Pro" panose="020B0503030403020204" pitchFamily="34" charset="0"/>
              <a:ea typeface="Source Sans Pro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81C0FE7-10B1-9BCB-2EAB-D32650C2DE26}"/>
              </a:ext>
            </a:extLst>
          </p:cNvPr>
          <p:cNvCxnSpPr>
            <a:cxnSpLocks/>
          </p:cNvCxnSpPr>
          <p:nvPr/>
        </p:nvCxnSpPr>
        <p:spPr>
          <a:xfrm>
            <a:off x="658981" y="1889560"/>
            <a:ext cx="0" cy="710202"/>
          </a:xfrm>
          <a:prstGeom prst="line">
            <a:avLst/>
          </a:prstGeom>
          <a:ln w="1143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2253A24-E78C-320C-761C-C9AE78A48AD7}"/>
              </a:ext>
            </a:extLst>
          </p:cNvPr>
          <p:cNvSpPr txBox="1"/>
          <p:nvPr/>
        </p:nvSpPr>
        <p:spPr>
          <a:xfrm>
            <a:off x="928819" y="2013828"/>
            <a:ext cx="115282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>
                <a:latin typeface="Source Sans Pro" panose="020B0503030403020204" pitchFamily="34" charset="0"/>
                <a:ea typeface="Source Sans Pro" panose="020B0503030403020204" pitchFamily="34" charset="0"/>
              </a:rPr>
              <a:t>Not every trip is a paid trip for those who do pay full fare.</a:t>
            </a:r>
            <a:endParaRPr lang="en-US" sz="32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66C263-137F-0AA8-16D3-1551399C71C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E4E5E7"/>
              </a:clrFrom>
              <a:clrTo>
                <a:srgbClr val="E4E5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7" t="17083" r="29860" b="1"/>
          <a:stretch/>
        </p:blipFill>
        <p:spPr>
          <a:xfrm>
            <a:off x="12638890" y="3465871"/>
            <a:ext cx="3864884" cy="5027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849923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55FD8-6AE1-E0A7-F852-5C9583A86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E8269F1D-64CA-105C-5563-EA431CA25F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" t="47368" r="4138" b="43784"/>
          <a:stretch/>
        </p:blipFill>
        <p:spPr bwMode="auto">
          <a:xfrm>
            <a:off x="0" y="8493793"/>
            <a:ext cx="18288000" cy="180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A639F9-F622-4C10-9A2A-511D6E1A2421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100000" contras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0050" y="8997950"/>
            <a:ext cx="3536950" cy="793750"/>
          </a:xfrm>
          <a:prstGeom prst="rect">
            <a:avLst/>
          </a:prstGeom>
          <a:effectLst>
            <a:glow rad="381000">
              <a:schemeClr val="tx1">
                <a:alpha val="23000"/>
              </a:schemeClr>
            </a:glow>
          </a:effectLst>
        </p:spPr>
      </p:pic>
      <p:sp>
        <p:nvSpPr>
          <p:cNvPr id="11" name="TextBox 7">
            <a:extLst>
              <a:ext uri="{FF2B5EF4-FFF2-40B4-BE49-F238E27FC236}">
                <a16:creationId xmlns:a16="http://schemas.microsoft.com/office/drawing/2014/main" id="{C5CE18B5-A065-A203-4A44-F5C4F6335669}"/>
              </a:ext>
            </a:extLst>
          </p:cNvPr>
          <p:cNvSpPr txBox="1"/>
          <p:nvPr/>
        </p:nvSpPr>
        <p:spPr>
          <a:xfrm>
            <a:off x="550718" y="694439"/>
            <a:ext cx="16412189" cy="11303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8500"/>
              </a:lnSpc>
              <a:spcBef>
                <a:spcPct val="0"/>
              </a:spcBef>
            </a:pPr>
            <a:r>
              <a:rPr lang="en-US" sz="8500" spc="34">
                <a:solidFill>
                  <a:srgbClr val="00539F"/>
                </a:solidFill>
                <a:latin typeface="Greycliff CF" pitchFamily="2" charset="77"/>
              </a:rPr>
              <a:t>FARE POLICY UPDATE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278DFEA-097D-9B0D-A0D9-1308EBAE6AD8}"/>
              </a:ext>
            </a:extLst>
          </p:cNvPr>
          <p:cNvCxnSpPr>
            <a:cxnSpLocks/>
          </p:cNvCxnSpPr>
          <p:nvPr/>
        </p:nvCxnSpPr>
        <p:spPr>
          <a:xfrm>
            <a:off x="658981" y="1889560"/>
            <a:ext cx="0" cy="710202"/>
          </a:xfrm>
          <a:prstGeom prst="line">
            <a:avLst/>
          </a:prstGeom>
          <a:ln w="1143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D63C07-E44A-1AAA-B1F6-B91299C30A58}"/>
              </a:ext>
            </a:extLst>
          </p:cNvPr>
          <p:cNvSpPr txBox="1"/>
          <p:nvPr/>
        </p:nvSpPr>
        <p:spPr>
          <a:xfrm>
            <a:off x="928819" y="2013828"/>
            <a:ext cx="115282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>
                <a:latin typeface="Source Sans Pro" panose="020B0503030403020204" pitchFamily="34" charset="0"/>
                <a:ea typeface="Source Sans Pro" panose="020B0503030403020204" pitchFamily="34" charset="0"/>
              </a:rPr>
              <a:t>Who are IndyGo’s riders?</a:t>
            </a:r>
            <a:endParaRPr lang="en-US" sz="3200"/>
          </a:p>
        </p:txBody>
      </p:sp>
      <p:pic>
        <p:nvPicPr>
          <p:cNvPr id="10" name="Picture 9" descr="A person sitting on a bus&#10;&#10;AI-generated content may be incorrect.">
            <a:extLst>
              <a:ext uri="{FF2B5EF4-FFF2-40B4-BE49-F238E27FC236}">
                <a16:creationId xmlns:a16="http://schemas.microsoft.com/office/drawing/2014/main" id="{5DB801E6-E063-8342-92E2-261703D437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18"/>
          <a:stretch/>
        </p:blipFill>
        <p:spPr>
          <a:xfrm>
            <a:off x="1813561" y="2971747"/>
            <a:ext cx="3758316" cy="3861678"/>
          </a:xfrm>
          <a:prstGeom prst="ellipse">
            <a:avLst/>
          </a:prstGeom>
        </p:spPr>
      </p:pic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76553AD6-ACB5-3C7E-D413-F93F4D45DA86}"/>
              </a:ext>
            </a:extLst>
          </p:cNvPr>
          <p:cNvGraphicFramePr/>
          <p:nvPr/>
        </p:nvGraphicFramePr>
        <p:xfrm>
          <a:off x="5915684" y="3019654"/>
          <a:ext cx="11991316" cy="3356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CA144A86-8552-CF73-83B1-A90C8F5B6109}"/>
              </a:ext>
            </a:extLst>
          </p:cNvPr>
          <p:cNvSpPr txBox="1"/>
          <p:nvPr/>
        </p:nvSpPr>
        <p:spPr>
          <a:xfrm>
            <a:off x="2258257" y="7314711"/>
            <a:ext cx="149961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/>
              <a:t>76% </a:t>
            </a:r>
            <a:r>
              <a:rPr lang="en-US" sz="2800"/>
              <a:t>Employed</a:t>
            </a:r>
            <a:r>
              <a:rPr lang="en-US" sz="2800" b="1">
                <a:solidFill>
                  <a:srgbClr val="00B050"/>
                </a:solidFill>
              </a:rPr>
              <a:t> | </a:t>
            </a:r>
            <a:r>
              <a:rPr lang="en-US" sz="2800" b="1"/>
              <a:t>57% </a:t>
            </a:r>
            <a:r>
              <a:rPr lang="en-US" sz="2800"/>
              <a:t>Zero Car Households </a:t>
            </a:r>
            <a:r>
              <a:rPr lang="en-US" sz="2800" b="1">
                <a:solidFill>
                  <a:srgbClr val="00B050"/>
                </a:solidFill>
              </a:rPr>
              <a:t>|</a:t>
            </a:r>
            <a:r>
              <a:rPr lang="en-US" sz="2800"/>
              <a:t> </a:t>
            </a:r>
            <a:r>
              <a:rPr lang="en-US" sz="2800" b="1"/>
              <a:t>71%</a:t>
            </a:r>
            <a:r>
              <a:rPr lang="en-US" sz="2800"/>
              <a:t> Households Earning &lt; $35,000/year </a:t>
            </a:r>
            <a:r>
              <a:rPr lang="en-US" sz="2800" b="1">
                <a:solidFill>
                  <a:srgbClr val="00B050"/>
                </a:solidFill>
              </a:rPr>
              <a:t>|</a:t>
            </a:r>
            <a:r>
              <a:rPr lang="en-US" sz="2800"/>
              <a:t> </a:t>
            </a:r>
          </a:p>
          <a:p>
            <a:r>
              <a:rPr lang="en-US" sz="2800" b="1"/>
              <a:t>44%</a:t>
            </a:r>
            <a:r>
              <a:rPr lang="en-US" sz="2800"/>
              <a:t> Report Incomes That Meet our Low-Income Threshold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652DC43-E214-92A9-ADF0-D3D30F9D9250}"/>
              </a:ext>
            </a:extLst>
          </p:cNvPr>
          <p:cNvCxnSpPr>
            <a:cxnSpLocks/>
          </p:cNvCxnSpPr>
          <p:nvPr/>
        </p:nvCxnSpPr>
        <p:spPr>
          <a:xfrm>
            <a:off x="6141720" y="6983673"/>
            <a:ext cx="11499574" cy="0"/>
          </a:xfrm>
          <a:prstGeom prst="line">
            <a:avLst/>
          </a:prstGeom>
          <a:ln w="57150">
            <a:solidFill>
              <a:srgbClr val="00539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7671880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7F16D-B61E-B3AE-425B-DFB2C4617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AFFAD890-FFAF-245A-949C-2A6CAFB453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" t="47368" r="4138" b="43784"/>
          <a:stretch/>
        </p:blipFill>
        <p:spPr bwMode="auto">
          <a:xfrm>
            <a:off x="0" y="8493793"/>
            <a:ext cx="18288000" cy="180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ADAEA9-01EA-C730-AB28-12FFEAF6F3FC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100000" contras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0050" y="8997950"/>
            <a:ext cx="3536950" cy="793750"/>
          </a:xfrm>
          <a:prstGeom prst="rect">
            <a:avLst/>
          </a:prstGeom>
          <a:effectLst>
            <a:glow rad="381000">
              <a:schemeClr val="tx1">
                <a:alpha val="23000"/>
              </a:schemeClr>
            </a:glow>
          </a:effectLst>
        </p:spPr>
      </p:pic>
      <p:sp>
        <p:nvSpPr>
          <p:cNvPr id="11" name="TextBox 7">
            <a:extLst>
              <a:ext uri="{FF2B5EF4-FFF2-40B4-BE49-F238E27FC236}">
                <a16:creationId xmlns:a16="http://schemas.microsoft.com/office/drawing/2014/main" id="{09A20C83-A3D3-D981-E912-5BC581074332}"/>
              </a:ext>
            </a:extLst>
          </p:cNvPr>
          <p:cNvSpPr txBox="1"/>
          <p:nvPr/>
        </p:nvSpPr>
        <p:spPr>
          <a:xfrm>
            <a:off x="550718" y="694439"/>
            <a:ext cx="16412189" cy="11303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8500"/>
              </a:lnSpc>
              <a:spcBef>
                <a:spcPct val="0"/>
              </a:spcBef>
            </a:pPr>
            <a:r>
              <a:rPr lang="en-US" sz="8500" spc="34">
                <a:solidFill>
                  <a:srgbClr val="00539F"/>
                </a:solidFill>
                <a:latin typeface="Greycliff CF" pitchFamily="2" charset="77"/>
              </a:rPr>
              <a:t>FARE POLICY UPDATE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1C9844-847B-5575-A508-0B725DE745DC}"/>
              </a:ext>
            </a:extLst>
          </p:cNvPr>
          <p:cNvCxnSpPr>
            <a:cxnSpLocks/>
          </p:cNvCxnSpPr>
          <p:nvPr/>
        </p:nvCxnSpPr>
        <p:spPr>
          <a:xfrm>
            <a:off x="658981" y="1889560"/>
            <a:ext cx="0" cy="710202"/>
          </a:xfrm>
          <a:prstGeom prst="line">
            <a:avLst/>
          </a:prstGeom>
          <a:ln w="1143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BEB6080-9281-5FB9-375C-1CB97BE4F814}"/>
              </a:ext>
            </a:extLst>
          </p:cNvPr>
          <p:cNvSpPr txBox="1"/>
          <p:nvPr/>
        </p:nvSpPr>
        <p:spPr>
          <a:xfrm>
            <a:off x="928819" y="2013828"/>
            <a:ext cx="11528211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200">
                <a:latin typeface="Source Sans Pro"/>
                <a:ea typeface="Source Sans Pro"/>
              </a:rPr>
              <a:t>How do IndyGo’s riders pay for their bus fare?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89D1A6-5D6F-5635-ABBC-85BACC0F4E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89" b="12658"/>
          <a:stretch/>
        </p:blipFill>
        <p:spPr>
          <a:xfrm>
            <a:off x="727054" y="3473897"/>
            <a:ext cx="12786360" cy="468914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48E25F6-7437-D855-83B6-5C29FE703C92}"/>
              </a:ext>
            </a:extLst>
          </p:cNvPr>
          <p:cNvSpPr/>
          <p:nvPr/>
        </p:nvSpPr>
        <p:spPr>
          <a:xfrm>
            <a:off x="13757252" y="3068343"/>
            <a:ext cx="3764280" cy="1447046"/>
          </a:xfrm>
          <a:prstGeom prst="rect">
            <a:avLst/>
          </a:prstGeom>
          <a:solidFill>
            <a:srgbClr val="1F50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/>
              <a:t>54% use cash on the bus </a:t>
            </a:r>
            <a:r>
              <a:rPr lang="en-US" sz="2400"/>
              <a:t>(35% use 1-trip, 19% use day pass)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134FD0-8DFB-27A3-DAC2-9E9AB291E5BE}"/>
              </a:ext>
            </a:extLst>
          </p:cNvPr>
          <p:cNvSpPr/>
          <p:nvPr/>
        </p:nvSpPr>
        <p:spPr>
          <a:xfrm>
            <a:off x="13757252" y="4607583"/>
            <a:ext cx="3764280" cy="1447046"/>
          </a:xfrm>
          <a:prstGeom prst="rect">
            <a:avLst/>
          </a:prstGeom>
          <a:solidFill>
            <a:srgbClr val="41B1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/>
              <a:t>21% use MyKey</a:t>
            </a:r>
            <a:r>
              <a:rPr lang="en-US" sz="2400"/>
              <a:t> (17% use tap card, 4% mobile app)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191AC1-6C0C-B53F-9213-9EA6493157CD}"/>
              </a:ext>
            </a:extLst>
          </p:cNvPr>
          <p:cNvSpPr/>
          <p:nvPr/>
        </p:nvSpPr>
        <p:spPr>
          <a:xfrm>
            <a:off x="13757252" y="6146823"/>
            <a:ext cx="3764280" cy="60884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/>
              <a:t>16% use a 31-day pass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4D66F6-A392-4A48-3CAE-E75D007F8AF9}"/>
              </a:ext>
            </a:extLst>
          </p:cNvPr>
          <p:cNvSpPr/>
          <p:nvPr/>
        </p:nvSpPr>
        <p:spPr>
          <a:xfrm>
            <a:off x="13757252" y="6847863"/>
            <a:ext cx="3764280" cy="909624"/>
          </a:xfrm>
          <a:prstGeom prst="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/>
              <a:t>8% use another payment method </a:t>
            </a:r>
            <a:r>
              <a:rPr lang="en-US" sz="2400"/>
              <a:t>(e.g., S-pass)</a:t>
            </a:r>
          </a:p>
        </p:txBody>
      </p:sp>
    </p:spTree>
    <p:extLst>
      <p:ext uri="{BB962C8B-B14F-4D97-AF65-F5344CB8AC3E}">
        <p14:creationId xmlns:p14="http://schemas.microsoft.com/office/powerpoint/2010/main" val="1263318419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0E523-FE8A-594F-1B72-7A39965D4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6183C35D-A9AC-F124-4C9F-97F56CCB34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" t="47368" r="4138" b="43784"/>
          <a:stretch/>
        </p:blipFill>
        <p:spPr bwMode="auto">
          <a:xfrm>
            <a:off x="0" y="8493793"/>
            <a:ext cx="18288000" cy="180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730426-3EA2-C7D1-FA37-14B368753862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100000" contras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0050" y="8997950"/>
            <a:ext cx="3536950" cy="793750"/>
          </a:xfrm>
          <a:prstGeom prst="rect">
            <a:avLst/>
          </a:prstGeom>
          <a:effectLst>
            <a:glow rad="381000">
              <a:schemeClr val="tx1">
                <a:alpha val="23000"/>
              </a:schemeClr>
            </a:glow>
          </a:effectLst>
        </p:spPr>
      </p:pic>
      <p:sp>
        <p:nvSpPr>
          <p:cNvPr id="11" name="TextBox 7">
            <a:extLst>
              <a:ext uri="{FF2B5EF4-FFF2-40B4-BE49-F238E27FC236}">
                <a16:creationId xmlns:a16="http://schemas.microsoft.com/office/drawing/2014/main" id="{2E5D6100-C7D9-9706-21F9-8BCE446012D3}"/>
              </a:ext>
            </a:extLst>
          </p:cNvPr>
          <p:cNvSpPr txBox="1"/>
          <p:nvPr/>
        </p:nvSpPr>
        <p:spPr>
          <a:xfrm>
            <a:off x="550718" y="694439"/>
            <a:ext cx="16412189" cy="11303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8500"/>
              </a:lnSpc>
              <a:spcBef>
                <a:spcPct val="0"/>
              </a:spcBef>
            </a:pPr>
            <a:r>
              <a:rPr lang="en-US" sz="8500" spc="34">
                <a:solidFill>
                  <a:srgbClr val="00539F"/>
                </a:solidFill>
                <a:latin typeface="Greycliff CF" pitchFamily="2" charset="77"/>
              </a:rPr>
              <a:t>FARE POLICY UPDATE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FB8F102-E148-20E4-C71C-8A8A93ECD0F8}"/>
              </a:ext>
            </a:extLst>
          </p:cNvPr>
          <p:cNvCxnSpPr>
            <a:cxnSpLocks/>
          </p:cNvCxnSpPr>
          <p:nvPr/>
        </p:nvCxnSpPr>
        <p:spPr>
          <a:xfrm>
            <a:off x="658981" y="1889560"/>
            <a:ext cx="0" cy="710202"/>
          </a:xfrm>
          <a:prstGeom prst="line">
            <a:avLst/>
          </a:prstGeom>
          <a:ln w="1143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0D874B0-FEB6-C380-CDA1-586B8EAF02AE}"/>
              </a:ext>
            </a:extLst>
          </p:cNvPr>
          <p:cNvSpPr txBox="1"/>
          <p:nvPr/>
        </p:nvSpPr>
        <p:spPr>
          <a:xfrm>
            <a:off x="928819" y="2013828"/>
            <a:ext cx="164121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>
                <a:latin typeface="Source Sans Pro" panose="020B0503030403020204" pitchFamily="34" charset="0"/>
                <a:ea typeface="Source Sans Pro" panose="020B0503030403020204" pitchFamily="34" charset="0"/>
              </a:rPr>
              <a:t>How much does the typical IndyGo rider pay to ride?						$1.10/trip </a:t>
            </a:r>
            <a:endParaRPr lang="en-US" sz="320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A35F52C-C3D2-C563-CBC1-A681E00281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689584"/>
              </p:ext>
            </p:extLst>
          </p:nvPr>
        </p:nvGraphicFramePr>
        <p:xfrm>
          <a:off x="1836392" y="2988841"/>
          <a:ext cx="14741020" cy="511471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156936">
                  <a:extLst>
                    <a:ext uri="{9D8B030D-6E8A-4147-A177-3AD203B41FA5}">
                      <a16:colId xmlns:a16="http://schemas.microsoft.com/office/drawing/2014/main" val="2178277383"/>
                    </a:ext>
                  </a:extLst>
                </a:gridCol>
                <a:gridCol w="1512012">
                  <a:extLst>
                    <a:ext uri="{9D8B030D-6E8A-4147-A177-3AD203B41FA5}">
                      <a16:colId xmlns:a16="http://schemas.microsoft.com/office/drawing/2014/main" val="2402982673"/>
                    </a:ext>
                  </a:extLst>
                </a:gridCol>
                <a:gridCol w="1512012">
                  <a:extLst>
                    <a:ext uri="{9D8B030D-6E8A-4147-A177-3AD203B41FA5}">
                      <a16:colId xmlns:a16="http://schemas.microsoft.com/office/drawing/2014/main" val="1546379218"/>
                    </a:ext>
                  </a:extLst>
                </a:gridCol>
                <a:gridCol w="1512012">
                  <a:extLst>
                    <a:ext uri="{9D8B030D-6E8A-4147-A177-3AD203B41FA5}">
                      <a16:colId xmlns:a16="http://schemas.microsoft.com/office/drawing/2014/main" val="123610445"/>
                    </a:ext>
                  </a:extLst>
                </a:gridCol>
                <a:gridCol w="1512012">
                  <a:extLst>
                    <a:ext uri="{9D8B030D-6E8A-4147-A177-3AD203B41FA5}">
                      <a16:colId xmlns:a16="http://schemas.microsoft.com/office/drawing/2014/main" val="4003676510"/>
                    </a:ext>
                  </a:extLst>
                </a:gridCol>
                <a:gridCol w="1512012">
                  <a:extLst>
                    <a:ext uri="{9D8B030D-6E8A-4147-A177-3AD203B41FA5}">
                      <a16:colId xmlns:a16="http://schemas.microsoft.com/office/drawing/2014/main" val="1531074186"/>
                    </a:ext>
                  </a:extLst>
                </a:gridCol>
                <a:gridCol w="1512012">
                  <a:extLst>
                    <a:ext uri="{9D8B030D-6E8A-4147-A177-3AD203B41FA5}">
                      <a16:colId xmlns:a16="http://schemas.microsoft.com/office/drawing/2014/main" val="3374035332"/>
                    </a:ext>
                  </a:extLst>
                </a:gridCol>
                <a:gridCol w="1512012">
                  <a:extLst>
                    <a:ext uri="{9D8B030D-6E8A-4147-A177-3AD203B41FA5}">
                      <a16:colId xmlns:a16="http://schemas.microsoft.com/office/drawing/2014/main" val="1960226029"/>
                    </a:ext>
                  </a:extLst>
                </a:gridCol>
              </a:tblGrid>
              <a:tr h="431055">
                <a:tc gridSpan="8"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Example: Trip-by-Trip, Cash on the Bus @$1.75</a:t>
                      </a:r>
                    </a:p>
                  </a:txBody>
                  <a:tcPr marL="156031" marR="156031" marT="78016" marB="78016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262054"/>
                  </a:ext>
                </a:extLst>
              </a:tr>
              <a:tr h="516527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Trips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M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T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W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R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F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S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S</a:t>
                      </a:r>
                    </a:p>
                  </a:txBody>
                  <a:tcPr marL="156031" marR="156031" marT="78016" marB="78016" anchor="ctr"/>
                </a:tc>
                <a:extLst>
                  <a:ext uri="{0D108BD9-81ED-4DB2-BD59-A6C34878D82A}">
                    <a16:rowId xmlns:a16="http://schemas.microsoft.com/office/drawing/2014/main" val="1366155593"/>
                  </a:ext>
                </a:extLst>
              </a:tr>
              <a:tr h="516527">
                <a:tc>
                  <a:txBody>
                    <a:bodyPr/>
                    <a:lstStyle/>
                    <a:p>
                      <a:r>
                        <a:rPr lang="en-US" sz="200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AM Commute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$1.75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$1.75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$1.75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$1.75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$1.75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-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-</a:t>
                      </a:r>
                    </a:p>
                  </a:txBody>
                  <a:tcPr marL="156031" marR="156031" marT="78016" marB="78016" anchor="ctr"/>
                </a:tc>
                <a:extLst>
                  <a:ext uri="{0D108BD9-81ED-4DB2-BD59-A6C34878D82A}">
                    <a16:rowId xmlns:a16="http://schemas.microsoft.com/office/drawing/2014/main" val="2225104272"/>
                  </a:ext>
                </a:extLst>
              </a:tr>
              <a:tr h="516527">
                <a:tc>
                  <a:txBody>
                    <a:bodyPr/>
                    <a:lstStyle/>
                    <a:p>
                      <a:r>
                        <a:rPr lang="en-US" sz="200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Free Transfer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$0.00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$0.00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$0.00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$0.00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$0.00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-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-</a:t>
                      </a:r>
                    </a:p>
                  </a:txBody>
                  <a:tcPr marL="156031" marR="156031" marT="78016" marB="78016" anchor="ctr"/>
                </a:tc>
                <a:extLst>
                  <a:ext uri="{0D108BD9-81ED-4DB2-BD59-A6C34878D82A}">
                    <a16:rowId xmlns:a16="http://schemas.microsoft.com/office/drawing/2014/main" val="35446093"/>
                  </a:ext>
                </a:extLst>
              </a:tr>
              <a:tr h="516527">
                <a:tc>
                  <a:txBody>
                    <a:bodyPr/>
                    <a:lstStyle/>
                    <a:p>
                      <a:r>
                        <a:rPr lang="en-US" sz="200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PM Commute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$1.75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$1.75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$1.75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$1.75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$1.75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-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-</a:t>
                      </a:r>
                    </a:p>
                  </a:txBody>
                  <a:tcPr marL="156031" marR="156031" marT="78016" marB="78016" anchor="ctr"/>
                </a:tc>
                <a:extLst>
                  <a:ext uri="{0D108BD9-81ED-4DB2-BD59-A6C34878D82A}">
                    <a16:rowId xmlns:a16="http://schemas.microsoft.com/office/drawing/2014/main" val="3839084369"/>
                  </a:ext>
                </a:extLst>
              </a:tr>
              <a:tr h="516527">
                <a:tc>
                  <a:txBody>
                    <a:bodyPr/>
                    <a:lstStyle/>
                    <a:p>
                      <a:r>
                        <a:rPr lang="en-US" sz="200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Free Transfer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$0.00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$0.00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$0.00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$0.00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$0.00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-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-</a:t>
                      </a:r>
                    </a:p>
                  </a:txBody>
                  <a:tcPr marL="156031" marR="156031" marT="78016" marB="78016" anchor="ctr"/>
                </a:tc>
                <a:extLst>
                  <a:ext uri="{0D108BD9-81ED-4DB2-BD59-A6C34878D82A}">
                    <a16:rowId xmlns:a16="http://schemas.microsoft.com/office/drawing/2014/main" val="764190782"/>
                  </a:ext>
                </a:extLst>
              </a:tr>
              <a:tr h="516527">
                <a:tc>
                  <a:txBody>
                    <a:bodyPr/>
                    <a:lstStyle/>
                    <a:p>
                      <a:r>
                        <a:rPr lang="en-US" sz="200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Leisure Trip(s)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-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$1.75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-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$1.75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$1.75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$3.50</a:t>
                      </a:r>
                    </a:p>
                  </a:txBody>
                  <a:tcPr marL="156031" marR="156031" marT="78016" marB="78016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$3.50</a:t>
                      </a:r>
                    </a:p>
                  </a:txBody>
                  <a:tcPr marL="156031" marR="156031" marT="78016" marB="78016" anchor="ctr"/>
                </a:tc>
                <a:extLst>
                  <a:ext uri="{0D108BD9-81ED-4DB2-BD59-A6C34878D82A}">
                    <a16:rowId xmlns:a16="http://schemas.microsoft.com/office/drawing/2014/main" val="1637326611"/>
                  </a:ext>
                </a:extLst>
              </a:tr>
              <a:tr h="516527">
                <a:tc>
                  <a:txBody>
                    <a:bodyPr/>
                    <a:lstStyle/>
                    <a:p>
                      <a:r>
                        <a:rPr lang="en-US" sz="200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Effective Daily Max.</a:t>
                      </a:r>
                    </a:p>
                  </a:txBody>
                  <a:tcPr marL="156031" marR="156031" marT="78016" marB="78016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$3.50</a:t>
                      </a:r>
                    </a:p>
                  </a:txBody>
                  <a:tcPr marL="156031" marR="156031" marT="78016" marB="78016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$5.25</a:t>
                      </a:r>
                    </a:p>
                  </a:txBody>
                  <a:tcPr marL="156031" marR="156031" marT="78016" marB="78016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$3.50</a:t>
                      </a:r>
                    </a:p>
                  </a:txBody>
                  <a:tcPr marL="156031" marR="156031" marT="78016" marB="78016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$5.25</a:t>
                      </a:r>
                    </a:p>
                  </a:txBody>
                  <a:tcPr marL="156031" marR="156031" marT="78016" marB="78016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$5.25</a:t>
                      </a:r>
                    </a:p>
                  </a:txBody>
                  <a:tcPr marL="156031" marR="156031" marT="78016" marB="78016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$3.50</a:t>
                      </a:r>
                    </a:p>
                  </a:txBody>
                  <a:tcPr marL="156031" marR="156031" marT="78016" marB="78016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$3.50</a:t>
                      </a:r>
                    </a:p>
                  </a:txBody>
                  <a:tcPr marL="156031" marR="156031" marT="78016" marB="78016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1034787"/>
                  </a:ext>
                </a:extLst>
              </a:tr>
              <a:tr h="1038193">
                <a:tc>
                  <a:txBody>
                    <a:bodyPr/>
                    <a:lstStyle/>
                    <a:p>
                      <a:r>
                        <a:rPr lang="en-US" sz="2000" b="1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Cumulative Total</a:t>
                      </a:r>
                    </a:p>
                  </a:txBody>
                  <a:tcPr marL="156031" marR="156031" marT="78016" marB="7801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$3.50</a:t>
                      </a:r>
                    </a:p>
                  </a:txBody>
                  <a:tcPr marL="156031" marR="156031" marT="78016" marB="7801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$8.75</a:t>
                      </a:r>
                    </a:p>
                  </a:txBody>
                  <a:tcPr marL="156031" marR="156031" marT="78016" marB="7801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$12.25</a:t>
                      </a:r>
                    </a:p>
                  </a:txBody>
                  <a:tcPr marL="156031" marR="156031" marT="78016" marB="7801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$17.50</a:t>
                      </a:r>
                    </a:p>
                  </a:txBody>
                  <a:tcPr marL="156031" marR="156031" marT="78016" marB="7801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$22.75</a:t>
                      </a:r>
                    </a:p>
                  </a:txBody>
                  <a:tcPr marL="156031" marR="156031" marT="78016" marB="7801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$26.25</a:t>
                      </a:r>
                    </a:p>
                  </a:txBody>
                  <a:tcPr marL="156031" marR="156031" marT="78016" marB="7801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$29.75</a:t>
                      </a:r>
                    </a:p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($1.10/trip)</a:t>
                      </a:r>
                    </a:p>
                  </a:txBody>
                  <a:tcPr marL="156031" marR="156031" marT="78016" marB="7801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48607350"/>
                  </a:ext>
                </a:extLst>
              </a:tr>
            </a:tbl>
          </a:graphicData>
        </a:graphic>
      </p:graphicFrame>
      <p:sp>
        <p:nvSpPr>
          <p:cNvPr id="6" name="Star: 5 Points 5">
            <a:extLst>
              <a:ext uri="{FF2B5EF4-FFF2-40B4-BE49-F238E27FC236}">
                <a16:creationId xmlns:a16="http://schemas.microsoft.com/office/drawing/2014/main" id="{FE00B443-FF06-253C-85AB-1CC199C6707F}"/>
              </a:ext>
            </a:extLst>
          </p:cNvPr>
          <p:cNvSpPr/>
          <p:nvPr/>
        </p:nvSpPr>
        <p:spPr>
          <a:xfrm>
            <a:off x="6169275" y="4529585"/>
            <a:ext cx="460454" cy="409307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392A30C5-AE3D-74AF-4CE7-6D71A1A5EE46}"/>
              </a:ext>
            </a:extLst>
          </p:cNvPr>
          <p:cNvSpPr/>
          <p:nvPr/>
        </p:nvSpPr>
        <p:spPr>
          <a:xfrm>
            <a:off x="6157067" y="5585264"/>
            <a:ext cx="460454" cy="409307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D8C9B86C-E8EA-CAA9-292D-5F71F115E78C}"/>
              </a:ext>
            </a:extLst>
          </p:cNvPr>
          <p:cNvSpPr/>
          <p:nvPr/>
        </p:nvSpPr>
        <p:spPr>
          <a:xfrm>
            <a:off x="7647886" y="4538893"/>
            <a:ext cx="460454" cy="409307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0" name="Star: 5 Points 19">
            <a:extLst>
              <a:ext uri="{FF2B5EF4-FFF2-40B4-BE49-F238E27FC236}">
                <a16:creationId xmlns:a16="http://schemas.microsoft.com/office/drawing/2014/main" id="{91979DB9-13E2-A0E2-82E7-17B6458B0CFB}"/>
              </a:ext>
            </a:extLst>
          </p:cNvPr>
          <p:cNvSpPr/>
          <p:nvPr/>
        </p:nvSpPr>
        <p:spPr>
          <a:xfrm>
            <a:off x="7635678" y="5594572"/>
            <a:ext cx="460454" cy="409307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1" name="Star: 5 Points 20">
            <a:extLst>
              <a:ext uri="{FF2B5EF4-FFF2-40B4-BE49-F238E27FC236}">
                <a16:creationId xmlns:a16="http://schemas.microsoft.com/office/drawing/2014/main" id="{A23FA37F-6EE6-76F1-E61D-2566228D901B}"/>
              </a:ext>
            </a:extLst>
          </p:cNvPr>
          <p:cNvSpPr/>
          <p:nvPr/>
        </p:nvSpPr>
        <p:spPr>
          <a:xfrm>
            <a:off x="9201992" y="4538893"/>
            <a:ext cx="460454" cy="409307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2" name="Star: 5 Points 21">
            <a:extLst>
              <a:ext uri="{FF2B5EF4-FFF2-40B4-BE49-F238E27FC236}">
                <a16:creationId xmlns:a16="http://schemas.microsoft.com/office/drawing/2014/main" id="{28AF2A21-722E-096C-79E3-4AB114F580AD}"/>
              </a:ext>
            </a:extLst>
          </p:cNvPr>
          <p:cNvSpPr/>
          <p:nvPr/>
        </p:nvSpPr>
        <p:spPr>
          <a:xfrm>
            <a:off x="9189784" y="5594572"/>
            <a:ext cx="460454" cy="409307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5" name="Star: 5 Points 24">
            <a:extLst>
              <a:ext uri="{FF2B5EF4-FFF2-40B4-BE49-F238E27FC236}">
                <a16:creationId xmlns:a16="http://schemas.microsoft.com/office/drawing/2014/main" id="{81513C5E-95E8-E95D-FD94-2CA16A6ABEBC}"/>
              </a:ext>
            </a:extLst>
          </p:cNvPr>
          <p:cNvSpPr/>
          <p:nvPr/>
        </p:nvSpPr>
        <p:spPr>
          <a:xfrm>
            <a:off x="10744593" y="4529585"/>
            <a:ext cx="460454" cy="409307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6" name="Star: 5 Points 25">
            <a:extLst>
              <a:ext uri="{FF2B5EF4-FFF2-40B4-BE49-F238E27FC236}">
                <a16:creationId xmlns:a16="http://schemas.microsoft.com/office/drawing/2014/main" id="{1C09DFB4-A612-3764-B1B4-21C6AFCA1270}"/>
              </a:ext>
            </a:extLst>
          </p:cNvPr>
          <p:cNvSpPr/>
          <p:nvPr/>
        </p:nvSpPr>
        <p:spPr>
          <a:xfrm>
            <a:off x="10732385" y="5585264"/>
            <a:ext cx="460454" cy="409307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7" name="Star: 5 Points 26">
            <a:extLst>
              <a:ext uri="{FF2B5EF4-FFF2-40B4-BE49-F238E27FC236}">
                <a16:creationId xmlns:a16="http://schemas.microsoft.com/office/drawing/2014/main" id="{5B598772-5B31-493A-56AB-D56934B41A82}"/>
              </a:ext>
            </a:extLst>
          </p:cNvPr>
          <p:cNvSpPr/>
          <p:nvPr/>
        </p:nvSpPr>
        <p:spPr>
          <a:xfrm>
            <a:off x="12235412" y="4529585"/>
            <a:ext cx="460454" cy="409307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8" name="Star: 5 Points 27">
            <a:extLst>
              <a:ext uri="{FF2B5EF4-FFF2-40B4-BE49-F238E27FC236}">
                <a16:creationId xmlns:a16="http://schemas.microsoft.com/office/drawing/2014/main" id="{A50C6E31-F2AF-35E0-0632-D34F28FB980C}"/>
              </a:ext>
            </a:extLst>
          </p:cNvPr>
          <p:cNvSpPr/>
          <p:nvPr/>
        </p:nvSpPr>
        <p:spPr>
          <a:xfrm>
            <a:off x="12223204" y="5585264"/>
            <a:ext cx="460454" cy="409307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1884875139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D4C1B-156D-140A-612B-66E13F4D6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160E07A2-2388-CD2F-36A5-C611AE15B6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" t="47368" r="4138" b="43784"/>
          <a:stretch/>
        </p:blipFill>
        <p:spPr bwMode="auto">
          <a:xfrm>
            <a:off x="0" y="8493793"/>
            <a:ext cx="18288000" cy="180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03E63B-7090-DB95-C094-A64595E0171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100000" contras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0050" y="8997950"/>
            <a:ext cx="3536950" cy="793750"/>
          </a:xfrm>
          <a:prstGeom prst="rect">
            <a:avLst/>
          </a:prstGeom>
          <a:effectLst>
            <a:glow rad="381000">
              <a:schemeClr val="tx1">
                <a:alpha val="23000"/>
              </a:schemeClr>
            </a:glow>
          </a:effectLst>
        </p:spPr>
      </p:pic>
      <p:sp>
        <p:nvSpPr>
          <p:cNvPr id="11" name="TextBox 7">
            <a:extLst>
              <a:ext uri="{FF2B5EF4-FFF2-40B4-BE49-F238E27FC236}">
                <a16:creationId xmlns:a16="http://schemas.microsoft.com/office/drawing/2014/main" id="{3404B281-C308-0C05-CDE6-A594461903D1}"/>
              </a:ext>
            </a:extLst>
          </p:cNvPr>
          <p:cNvSpPr txBox="1"/>
          <p:nvPr/>
        </p:nvSpPr>
        <p:spPr>
          <a:xfrm>
            <a:off x="550718" y="694439"/>
            <a:ext cx="16412189" cy="11303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8500"/>
              </a:lnSpc>
              <a:spcBef>
                <a:spcPct val="0"/>
              </a:spcBef>
            </a:pPr>
            <a:r>
              <a:rPr lang="en-US" sz="8500" spc="34">
                <a:solidFill>
                  <a:srgbClr val="00539F"/>
                </a:solidFill>
                <a:latin typeface="Greycliff CF" pitchFamily="2" charset="77"/>
              </a:rPr>
              <a:t>FARE POLICY UPDATE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9BBF202-90BD-B8AE-4DC5-4704016375CF}"/>
              </a:ext>
            </a:extLst>
          </p:cNvPr>
          <p:cNvCxnSpPr>
            <a:cxnSpLocks/>
          </p:cNvCxnSpPr>
          <p:nvPr/>
        </p:nvCxnSpPr>
        <p:spPr>
          <a:xfrm>
            <a:off x="658981" y="1889560"/>
            <a:ext cx="0" cy="710202"/>
          </a:xfrm>
          <a:prstGeom prst="line">
            <a:avLst/>
          </a:prstGeom>
          <a:ln w="1143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0E97358-A900-691D-D3C8-CB9E5922819F}"/>
              </a:ext>
            </a:extLst>
          </p:cNvPr>
          <p:cNvSpPr txBox="1"/>
          <p:nvPr/>
        </p:nvSpPr>
        <p:spPr>
          <a:xfrm>
            <a:off x="928819" y="2013828"/>
            <a:ext cx="115282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>
                <a:latin typeface="Source Sans Pro" panose="020B0503030403020204" pitchFamily="34" charset="0"/>
                <a:ea typeface="Source Sans Pro" panose="020B0503030403020204" pitchFamily="34" charset="0"/>
              </a:rPr>
              <a:t>Fixed Route Fare Rate Adjustments</a:t>
            </a:r>
            <a:endParaRPr lang="en-US" sz="320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C078AE9-E5B2-12C9-8FA0-83CB9A87CF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372100"/>
              </p:ext>
            </p:extLst>
          </p:nvPr>
        </p:nvGraphicFramePr>
        <p:xfrm>
          <a:off x="2940160" y="3145808"/>
          <a:ext cx="11633303" cy="3139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22063">
                  <a:extLst>
                    <a:ext uri="{9D8B030D-6E8A-4147-A177-3AD203B41FA5}">
                      <a16:colId xmlns:a16="http://schemas.microsoft.com/office/drawing/2014/main" val="4132201323"/>
                    </a:ext>
                  </a:extLst>
                </a:gridCol>
                <a:gridCol w="1902810">
                  <a:extLst>
                    <a:ext uri="{9D8B030D-6E8A-4147-A177-3AD203B41FA5}">
                      <a16:colId xmlns:a16="http://schemas.microsoft.com/office/drawing/2014/main" val="2396678378"/>
                    </a:ext>
                  </a:extLst>
                </a:gridCol>
                <a:gridCol w="1902810">
                  <a:extLst>
                    <a:ext uri="{9D8B030D-6E8A-4147-A177-3AD203B41FA5}">
                      <a16:colId xmlns:a16="http://schemas.microsoft.com/office/drawing/2014/main" val="130803406"/>
                    </a:ext>
                  </a:extLst>
                </a:gridCol>
                <a:gridCol w="1902810">
                  <a:extLst>
                    <a:ext uri="{9D8B030D-6E8A-4147-A177-3AD203B41FA5}">
                      <a16:colId xmlns:a16="http://schemas.microsoft.com/office/drawing/2014/main" val="3185653024"/>
                    </a:ext>
                  </a:extLst>
                </a:gridCol>
                <a:gridCol w="1902810">
                  <a:extLst>
                    <a:ext uri="{9D8B030D-6E8A-4147-A177-3AD203B41FA5}">
                      <a16:colId xmlns:a16="http://schemas.microsoft.com/office/drawing/2014/main" val="995738771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en-US" sz="3600" b="1"/>
                        <a:t>Fare Type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b="1"/>
                        <a:t>Current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600" b="1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b="1"/>
                        <a:t>Proposed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600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073998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/>
                        <a:t>Full Fare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/>
                        <a:t>Half Fare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/>
                        <a:t>Full Fare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/>
                        <a:t>Half Fare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1163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/>
                        <a:t>2-hour unlimited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$1.75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$0.85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$2.75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$1.35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9884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/>
                        <a:t>1-day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$4.00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$2.00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$6.00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$3.00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3722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/>
                        <a:t>1-week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$15.75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$7.65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$24.75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$12.15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664524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61159C1-1983-25C6-08C3-6B5627421407}"/>
              </a:ext>
            </a:extLst>
          </p:cNvPr>
          <p:cNvSpPr txBox="1"/>
          <p:nvPr/>
        </p:nvSpPr>
        <p:spPr>
          <a:xfrm>
            <a:off x="8321750" y="7144652"/>
            <a:ext cx="69825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Eliminate the $2 issuance fee for </a:t>
            </a:r>
            <a:r>
              <a:rPr lang="en-US" sz="2400" b="0" i="0" u="none" strike="noStrike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MyKey</a:t>
            </a:r>
            <a:r>
              <a:rPr lang="en-US" sz="2400" b="0" i="0" u="none" strike="noStrike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cards </a:t>
            </a:r>
            <a:endParaRPr lang="en-US" sz="2400"/>
          </a:p>
        </p:txBody>
      </p:sp>
      <p:pic>
        <p:nvPicPr>
          <p:cNvPr id="12" name="Picture 2" descr="Home - IndyGo - Boldly Moving Our City Forward">
            <a:extLst>
              <a:ext uri="{FF2B5EF4-FFF2-40B4-BE49-F238E27FC236}">
                <a16:creationId xmlns:a16="http://schemas.microsoft.com/office/drawing/2014/main" id="{2CB84A60-7678-B0E1-1D63-47981D489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18" y="7044984"/>
            <a:ext cx="2510524" cy="167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652771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913A9-8A96-8124-3FB1-E95AD13C1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7B6977B8-8EEB-9B32-267A-9B4FDFCAA1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" t="47368" r="4138" b="43784"/>
          <a:stretch/>
        </p:blipFill>
        <p:spPr bwMode="auto">
          <a:xfrm>
            <a:off x="0" y="8493793"/>
            <a:ext cx="18288000" cy="180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32B5D0-FE0B-7574-A4D5-D33576BB06F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100000" contras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0050" y="8997950"/>
            <a:ext cx="3536950" cy="793750"/>
          </a:xfrm>
          <a:prstGeom prst="rect">
            <a:avLst/>
          </a:prstGeom>
          <a:effectLst>
            <a:glow rad="381000">
              <a:schemeClr val="tx1">
                <a:alpha val="23000"/>
              </a:schemeClr>
            </a:glow>
          </a:effectLst>
        </p:spPr>
      </p:pic>
      <p:sp>
        <p:nvSpPr>
          <p:cNvPr id="11" name="TextBox 7">
            <a:extLst>
              <a:ext uri="{FF2B5EF4-FFF2-40B4-BE49-F238E27FC236}">
                <a16:creationId xmlns:a16="http://schemas.microsoft.com/office/drawing/2014/main" id="{CA6E613B-0113-1815-EB81-4A2CCC007769}"/>
              </a:ext>
            </a:extLst>
          </p:cNvPr>
          <p:cNvSpPr txBox="1"/>
          <p:nvPr/>
        </p:nvSpPr>
        <p:spPr>
          <a:xfrm>
            <a:off x="550718" y="694439"/>
            <a:ext cx="16412189" cy="11303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0" b="0" i="0" u="none" strike="noStrike" kern="1200" cap="none" spc="34" normalizeH="0" baseline="0" noProof="0">
                <a:ln>
                  <a:noFill/>
                </a:ln>
                <a:solidFill>
                  <a:srgbClr val="00539F"/>
                </a:solidFill>
                <a:effectLst/>
                <a:uLnTx/>
                <a:uFillTx/>
                <a:latin typeface="Greycliff CF" pitchFamily="2" charset="77"/>
                <a:ea typeface="+mn-ea"/>
                <a:cs typeface="+mn-cs"/>
              </a:rPr>
              <a:t>FARE POLICY UPDATE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4C58A25-5DA7-7DD8-DF8D-2F6A279076EA}"/>
              </a:ext>
            </a:extLst>
          </p:cNvPr>
          <p:cNvCxnSpPr>
            <a:cxnSpLocks/>
          </p:cNvCxnSpPr>
          <p:nvPr/>
        </p:nvCxnSpPr>
        <p:spPr>
          <a:xfrm>
            <a:off x="658981" y="1889560"/>
            <a:ext cx="0" cy="710202"/>
          </a:xfrm>
          <a:prstGeom prst="line">
            <a:avLst/>
          </a:prstGeom>
          <a:ln w="1143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0160F15-DA03-07D2-4F2D-0E5CDD8C49C1}"/>
              </a:ext>
            </a:extLst>
          </p:cNvPr>
          <p:cNvSpPr txBox="1"/>
          <p:nvPr/>
        </p:nvSpPr>
        <p:spPr>
          <a:xfrm>
            <a:off x="928819" y="2013828"/>
            <a:ext cx="11528211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prstClr val="black"/>
                </a:solidFill>
                <a:latin typeface="Source Sans Pro"/>
                <a:ea typeface="Source Sans Pro"/>
              </a:rPr>
              <a:t>Retirement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Source Sans Pro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Source Sans Pro"/>
                <a:ea typeface="Source Sans Pro"/>
              </a:rPr>
              <a:t>of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Source Sans Pro"/>
              </a:rPr>
              <a:t>outdated fare passes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171A1F9-259A-195E-A604-0E28AD76E28F}"/>
              </a:ext>
            </a:extLst>
          </p:cNvPr>
          <p:cNvSpPr/>
          <p:nvPr/>
        </p:nvSpPr>
        <p:spPr>
          <a:xfrm>
            <a:off x="9230234" y="3172934"/>
            <a:ext cx="8128949" cy="4746527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DE6F32-6309-9FB2-B54A-579CED3F4E24}"/>
              </a:ext>
            </a:extLst>
          </p:cNvPr>
          <p:cNvSpPr txBox="1"/>
          <p:nvPr/>
        </p:nvSpPr>
        <p:spPr>
          <a:xfrm>
            <a:off x="9636361" y="3322624"/>
            <a:ext cx="75536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539F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No Longer Accepted July 1, 2027</a:t>
            </a:r>
          </a:p>
          <a:p>
            <a:pPr marL="9144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7-Day</a:t>
            </a:r>
          </a:p>
          <a:p>
            <a:pPr marL="9144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10-Trip</a:t>
            </a:r>
          </a:p>
          <a:p>
            <a:pPr marL="9144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31-Day</a:t>
            </a:r>
          </a:p>
          <a:p>
            <a:pPr marL="9144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S-Pass</a:t>
            </a:r>
          </a:p>
          <a:p>
            <a:pPr marL="9144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Summer Youth Pass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9C1985F-39EA-A832-756B-088EBA888DDF}"/>
              </a:ext>
            </a:extLst>
          </p:cNvPr>
          <p:cNvSpPr/>
          <p:nvPr/>
        </p:nvSpPr>
        <p:spPr>
          <a:xfrm>
            <a:off x="928819" y="3172934"/>
            <a:ext cx="8128949" cy="4746527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79F83A-A02D-9A86-4381-AB003B51BC77}"/>
              </a:ext>
            </a:extLst>
          </p:cNvPr>
          <p:cNvSpPr txBox="1"/>
          <p:nvPr/>
        </p:nvSpPr>
        <p:spPr>
          <a:xfrm>
            <a:off x="1334947" y="3322624"/>
            <a:ext cx="700118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539F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Sales End July 1, 2026</a:t>
            </a:r>
          </a:p>
          <a:p>
            <a:pPr marL="9144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10-Trip</a:t>
            </a:r>
          </a:p>
          <a:p>
            <a:pPr marL="9144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31-Day</a:t>
            </a:r>
          </a:p>
          <a:p>
            <a:pPr marL="9144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S-Pass</a:t>
            </a:r>
          </a:p>
          <a:p>
            <a:pPr marL="9144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Summer Youth Pass</a:t>
            </a:r>
          </a:p>
        </p:txBody>
      </p:sp>
    </p:spTree>
    <p:extLst>
      <p:ext uri="{BB962C8B-B14F-4D97-AF65-F5344CB8AC3E}">
        <p14:creationId xmlns:p14="http://schemas.microsoft.com/office/powerpoint/2010/main" val="3268509873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C1004-99FC-D760-765B-D4D2D5E62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AA12494D-26B3-13C1-2069-8898DB46EE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" t="47368" r="4138" b="43784"/>
          <a:stretch/>
        </p:blipFill>
        <p:spPr bwMode="auto">
          <a:xfrm>
            <a:off x="0" y="8493793"/>
            <a:ext cx="18288000" cy="180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12F6C5-8578-AA2A-13CA-DD2CEF78A33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100000" contras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0050" y="8997950"/>
            <a:ext cx="3536950" cy="793750"/>
          </a:xfrm>
          <a:prstGeom prst="rect">
            <a:avLst/>
          </a:prstGeom>
          <a:effectLst>
            <a:glow rad="381000">
              <a:schemeClr val="tx1">
                <a:alpha val="23000"/>
              </a:schemeClr>
            </a:glow>
          </a:effectLst>
        </p:spPr>
      </p:pic>
      <p:sp>
        <p:nvSpPr>
          <p:cNvPr id="11" name="TextBox 7">
            <a:extLst>
              <a:ext uri="{FF2B5EF4-FFF2-40B4-BE49-F238E27FC236}">
                <a16:creationId xmlns:a16="http://schemas.microsoft.com/office/drawing/2014/main" id="{787768DD-6953-A543-DA74-662BF42DAFB6}"/>
              </a:ext>
            </a:extLst>
          </p:cNvPr>
          <p:cNvSpPr txBox="1"/>
          <p:nvPr/>
        </p:nvSpPr>
        <p:spPr>
          <a:xfrm>
            <a:off x="550718" y="694439"/>
            <a:ext cx="16412189" cy="11303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8500"/>
              </a:lnSpc>
              <a:spcBef>
                <a:spcPct val="0"/>
              </a:spcBef>
            </a:pPr>
            <a:r>
              <a:rPr lang="en-US" sz="8500" spc="34">
                <a:solidFill>
                  <a:srgbClr val="00539F"/>
                </a:solidFill>
                <a:latin typeface="Greycliff CF" pitchFamily="2" charset="77"/>
              </a:rPr>
              <a:t>FARE POLICY UPDATE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AEA0115-DE31-6EE7-B22A-020EF4B62039}"/>
              </a:ext>
            </a:extLst>
          </p:cNvPr>
          <p:cNvCxnSpPr>
            <a:cxnSpLocks/>
          </p:cNvCxnSpPr>
          <p:nvPr/>
        </p:nvCxnSpPr>
        <p:spPr>
          <a:xfrm>
            <a:off x="658981" y="1889560"/>
            <a:ext cx="0" cy="710202"/>
          </a:xfrm>
          <a:prstGeom prst="line">
            <a:avLst/>
          </a:prstGeom>
          <a:ln w="1143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73E56D5-5E67-940B-F28F-9A52A424E66D}"/>
              </a:ext>
            </a:extLst>
          </p:cNvPr>
          <p:cNvSpPr txBox="1"/>
          <p:nvPr/>
        </p:nvSpPr>
        <p:spPr>
          <a:xfrm>
            <a:off x="928819" y="2013828"/>
            <a:ext cx="164121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>
                <a:latin typeface="Source Sans Pro" panose="020B0503030403020204" pitchFamily="34" charset="0"/>
                <a:ea typeface="Source Sans Pro" panose="020B0503030403020204" pitchFamily="34" charset="0"/>
              </a:rPr>
              <a:t>How much could the typical IndyGo rider pay to ride?						$.92/trip </a:t>
            </a:r>
            <a:endParaRPr lang="en-US" sz="3200"/>
          </a:p>
        </p:txBody>
      </p:sp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58D3784E-BE2D-0A20-230D-CDDF04AFF5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264531"/>
              </p:ext>
            </p:extLst>
          </p:nvPr>
        </p:nvGraphicFramePr>
        <p:xfrm>
          <a:off x="2234379" y="2997618"/>
          <a:ext cx="13819242" cy="512551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97001">
                  <a:extLst>
                    <a:ext uri="{9D8B030D-6E8A-4147-A177-3AD203B41FA5}">
                      <a16:colId xmlns:a16="http://schemas.microsoft.com/office/drawing/2014/main" val="2178277383"/>
                    </a:ext>
                  </a:extLst>
                </a:gridCol>
                <a:gridCol w="1417463">
                  <a:extLst>
                    <a:ext uri="{9D8B030D-6E8A-4147-A177-3AD203B41FA5}">
                      <a16:colId xmlns:a16="http://schemas.microsoft.com/office/drawing/2014/main" val="2402982673"/>
                    </a:ext>
                  </a:extLst>
                </a:gridCol>
                <a:gridCol w="1417463">
                  <a:extLst>
                    <a:ext uri="{9D8B030D-6E8A-4147-A177-3AD203B41FA5}">
                      <a16:colId xmlns:a16="http://schemas.microsoft.com/office/drawing/2014/main" val="1546379218"/>
                    </a:ext>
                  </a:extLst>
                </a:gridCol>
                <a:gridCol w="1417463">
                  <a:extLst>
                    <a:ext uri="{9D8B030D-6E8A-4147-A177-3AD203B41FA5}">
                      <a16:colId xmlns:a16="http://schemas.microsoft.com/office/drawing/2014/main" val="123610445"/>
                    </a:ext>
                  </a:extLst>
                </a:gridCol>
                <a:gridCol w="1417463">
                  <a:extLst>
                    <a:ext uri="{9D8B030D-6E8A-4147-A177-3AD203B41FA5}">
                      <a16:colId xmlns:a16="http://schemas.microsoft.com/office/drawing/2014/main" val="4003676510"/>
                    </a:ext>
                  </a:extLst>
                </a:gridCol>
                <a:gridCol w="1417463">
                  <a:extLst>
                    <a:ext uri="{9D8B030D-6E8A-4147-A177-3AD203B41FA5}">
                      <a16:colId xmlns:a16="http://schemas.microsoft.com/office/drawing/2014/main" val="1531074186"/>
                    </a:ext>
                  </a:extLst>
                </a:gridCol>
                <a:gridCol w="1417463">
                  <a:extLst>
                    <a:ext uri="{9D8B030D-6E8A-4147-A177-3AD203B41FA5}">
                      <a16:colId xmlns:a16="http://schemas.microsoft.com/office/drawing/2014/main" val="3374035332"/>
                    </a:ext>
                  </a:extLst>
                </a:gridCol>
                <a:gridCol w="1417463">
                  <a:extLst>
                    <a:ext uri="{9D8B030D-6E8A-4147-A177-3AD203B41FA5}">
                      <a16:colId xmlns:a16="http://schemas.microsoft.com/office/drawing/2014/main" val="1960226029"/>
                    </a:ext>
                  </a:extLst>
                </a:gridCol>
              </a:tblGrid>
              <a:tr h="492159">
                <a:tc gridSpan="8"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Example: Pay-as-you-go, Automatic Best Value @$2.75</a:t>
                      </a:r>
                    </a:p>
                  </a:txBody>
                  <a:tcPr marL="156031" marR="156031" marT="78016" marB="78016"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262054"/>
                  </a:ext>
                </a:extLst>
              </a:tr>
              <a:tr h="492159">
                <a:tc>
                  <a:txBody>
                    <a:bodyPr/>
                    <a:lstStyle/>
                    <a:p>
                      <a:pPr algn="ctr"/>
                      <a:r>
                        <a:rPr lang="en-US" sz="2400" b="1" u="sng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Trips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u="sng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u="sng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u="sng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u="sng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u="sng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u="sng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u="sng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marL="156031" marR="156031" marT="78016" marB="78016"/>
                </a:tc>
                <a:extLst>
                  <a:ext uri="{0D108BD9-81ED-4DB2-BD59-A6C34878D82A}">
                    <a16:rowId xmlns:a16="http://schemas.microsoft.com/office/drawing/2014/main" val="1366155593"/>
                  </a:ext>
                </a:extLst>
              </a:tr>
              <a:tr h="492159">
                <a:tc>
                  <a:txBody>
                    <a:bodyPr/>
                    <a:lstStyle/>
                    <a:p>
                      <a:r>
                        <a:rPr lang="en-US" sz="2400"/>
                        <a:t>AM Commute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$2.75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$2.75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$2.75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$2.75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$1.75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156031" marR="156031" marT="78016" marB="78016"/>
                </a:tc>
                <a:extLst>
                  <a:ext uri="{0D108BD9-81ED-4DB2-BD59-A6C34878D82A}">
                    <a16:rowId xmlns:a16="http://schemas.microsoft.com/office/drawing/2014/main" val="2225104272"/>
                  </a:ext>
                </a:extLst>
              </a:tr>
              <a:tr h="492159">
                <a:tc>
                  <a:txBody>
                    <a:bodyPr/>
                    <a:lstStyle/>
                    <a:p>
                      <a:r>
                        <a:rPr lang="en-US" sz="2400"/>
                        <a:t>Free Transfer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$0.00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156031" marR="156031" marT="78016" marB="78016"/>
                </a:tc>
                <a:extLst>
                  <a:ext uri="{0D108BD9-81ED-4DB2-BD59-A6C34878D82A}">
                    <a16:rowId xmlns:a16="http://schemas.microsoft.com/office/drawing/2014/main" val="35446093"/>
                  </a:ext>
                </a:extLst>
              </a:tr>
              <a:tr h="492159">
                <a:tc>
                  <a:txBody>
                    <a:bodyPr/>
                    <a:lstStyle/>
                    <a:p>
                      <a:r>
                        <a:rPr lang="en-US" sz="2400"/>
                        <a:t>PM Commute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$2.75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$2.75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$2.75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$2.75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156031" marR="156031" marT="78016" marB="78016"/>
                </a:tc>
                <a:extLst>
                  <a:ext uri="{0D108BD9-81ED-4DB2-BD59-A6C34878D82A}">
                    <a16:rowId xmlns:a16="http://schemas.microsoft.com/office/drawing/2014/main" val="3839084369"/>
                  </a:ext>
                </a:extLst>
              </a:tr>
              <a:tr h="492159">
                <a:tc>
                  <a:txBody>
                    <a:bodyPr/>
                    <a:lstStyle/>
                    <a:p>
                      <a:r>
                        <a:rPr lang="en-US" sz="2400"/>
                        <a:t>Free Transfer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$0.00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156031" marR="156031" marT="78016" marB="78016"/>
                </a:tc>
                <a:extLst>
                  <a:ext uri="{0D108BD9-81ED-4DB2-BD59-A6C34878D82A}">
                    <a16:rowId xmlns:a16="http://schemas.microsoft.com/office/drawing/2014/main" val="764190782"/>
                  </a:ext>
                </a:extLst>
              </a:tr>
              <a:tr h="492159">
                <a:tc>
                  <a:txBody>
                    <a:bodyPr/>
                    <a:lstStyle/>
                    <a:p>
                      <a:r>
                        <a:rPr lang="en-US" sz="2400"/>
                        <a:t>1 (or more) Leisure Trips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-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$0.50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$0.50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156031" marR="156031" marT="78016" marB="78016"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156031" marR="156031" marT="78016" marB="78016"/>
                </a:tc>
                <a:extLst>
                  <a:ext uri="{0D108BD9-81ED-4DB2-BD59-A6C34878D82A}">
                    <a16:rowId xmlns:a16="http://schemas.microsoft.com/office/drawing/2014/main" val="1637326611"/>
                  </a:ext>
                </a:extLst>
              </a:tr>
              <a:tr h="492159">
                <a:tc>
                  <a:txBody>
                    <a:bodyPr/>
                    <a:lstStyle/>
                    <a:p>
                      <a:r>
                        <a:rPr lang="en-US" sz="2400"/>
                        <a:t>Effective Daily Max.</a:t>
                      </a:r>
                    </a:p>
                  </a:txBody>
                  <a:tcPr marL="156031" marR="156031" marT="78016" marB="78016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$5.50</a:t>
                      </a:r>
                    </a:p>
                  </a:txBody>
                  <a:tcPr marL="156031" marR="156031" marT="78016" marB="78016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/>
                        <a:t>$6.00</a:t>
                      </a:r>
                    </a:p>
                  </a:txBody>
                  <a:tcPr marL="156031" marR="156031" marT="78016" marB="78016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/>
                        <a:t>$5.50</a:t>
                      </a:r>
                    </a:p>
                  </a:txBody>
                  <a:tcPr marL="156031" marR="156031" marT="78016" marB="78016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$6.00</a:t>
                      </a:r>
                    </a:p>
                  </a:txBody>
                  <a:tcPr marL="156031" marR="156031" marT="78016" marB="78016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$0.75</a:t>
                      </a:r>
                    </a:p>
                  </a:txBody>
                  <a:tcPr marL="156031" marR="156031" marT="78016" marB="78016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156031" marR="156031" marT="78016" marB="78016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156031" marR="156031" marT="78016" marB="78016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1034787"/>
                  </a:ext>
                </a:extLst>
              </a:tr>
              <a:tr h="951174">
                <a:tc>
                  <a:txBody>
                    <a:bodyPr/>
                    <a:lstStyle/>
                    <a:p>
                      <a:r>
                        <a:rPr lang="en-US" sz="2400" b="1"/>
                        <a:t>Cumulative Total</a:t>
                      </a:r>
                    </a:p>
                  </a:txBody>
                  <a:tcPr marL="156031" marR="156031" marT="78016" marB="78016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$5.50</a:t>
                      </a:r>
                    </a:p>
                  </a:txBody>
                  <a:tcPr marL="156031" marR="156031" marT="78016" marB="78016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$11.50</a:t>
                      </a:r>
                    </a:p>
                  </a:txBody>
                  <a:tcPr marL="156031" marR="156031" marT="78016" marB="78016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$17.00</a:t>
                      </a:r>
                    </a:p>
                  </a:txBody>
                  <a:tcPr marL="156031" marR="156031" marT="78016" marB="78016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$23.00</a:t>
                      </a:r>
                    </a:p>
                  </a:txBody>
                  <a:tcPr marL="156031" marR="156031" marT="78016" marB="78016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$24.75</a:t>
                      </a:r>
                    </a:p>
                  </a:txBody>
                  <a:tcPr marL="156031" marR="156031" marT="78016" marB="78016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$24.75</a:t>
                      </a:r>
                    </a:p>
                  </a:txBody>
                  <a:tcPr marL="156031" marR="156031" marT="78016" marB="78016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$24.75</a:t>
                      </a:r>
                    </a:p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($0.92/trip)</a:t>
                      </a:r>
                      <a:endParaRPr kumimoji="0" lang="en-US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56031" marR="156031" marT="78016" marB="78016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48607350"/>
                  </a:ext>
                </a:extLst>
              </a:tr>
            </a:tbl>
          </a:graphicData>
        </a:graphic>
      </p:graphicFrame>
      <p:sp>
        <p:nvSpPr>
          <p:cNvPr id="39" name="Rectangle 38">
            <a:extLst>
              <a:ext uri="{FF2B5EF4-FFF2-40B4-BE49-F238E27FC236}">
                <a16:creationId xmlns:a16="http://schemas.microsoft.com/office/drawing/2014/main" id="{F1D7A57A-B356-3B7B-5C6E-D164B2C5A504}"/>
              </a:ext>
            </a:extLst>
          </p:cNvPr>
          <p:cNvSpPr/>
          <p:nvPr/>
        </p:nvSpPr>
        <p:spPr>
          <a:xfrm>
            <a:off x="11776306" y="4057747"/>
            <a:ext cx="1463322" cy="49866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394C781-8710-BD6B-CFCA-3977ED2861BD}"/>
              </a:ext>
            </a:extLst>
          </p:cNvPr>
          <p:cNvSpPr/>
          <p:nvPr/>
        </p:nvSpPr>
        <p:spPr>
          <a:xfrm>
            <a:off x="7513428" y="6158672"/>
            <a:ext cx="1463322" cy="49866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6919800-9AEF-AA7D-B780-5864BFA8405A}"/>
              </a:ext>
            </a:extLst>
          </p:cNvPr>
          <p:cNvSpPr/>
          <p:nvPr/>
        </p:nvSpPr>
        <p:spPr>
          <a:xfrm>
            <a:off x="10323321" y="6158671"/>
            <a:ext cx="1463322" cy="49866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Star: 5 Points 41">
            <a:extLst>
              <a:ext uri="{FF2B5EF4-FFF2-40B4-BE49-F238E27FC236}">
                <a16:creationId xmlns:a16="http://schemas.microsoft.com/office/drawing/2014/main" id="{7150CCB4-9E34-100E-019D-2803339B4310}"/>
              </a:ext>
            </a:extLst>
          </p:cNvPr>
          <p:cNvSpPr/>
          <p:nvPr/>
        </p:nvSpPr>
        <p:spPr>
          <a:xfrm>
            <a:off x="6141554" y="4610162"/>
            <a:ext cx="470498" cy="389998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Star: 5 Points 57">
            <a:extLst>
              <a:ext uri="{FF2B5EF4-FFF2-40B4-BE49-F238E27FC236}">
                <a16:creationId xmlns:a16="http://schemas.microsoft.com/office/drawing/2014/main" id="{BBF14B25-8162-CBDC-29B5-2D01B15AF8A6}"/>
              </a:ext>
            </a:extLst>
          </p:cNvPr>
          <p:cNvSpPr/>
          <p:nvPr/>
        </p:nvSpPr>
        <p:spPr>
          <a:xfrm>
            <a:off x="7621424" y="4633575"/>
            <a:ext cx="470498" cy="389998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Star: 5 Points 58">
            <a:extLst>
              <a:ext uri="{FF2B5EF4-FFF2-40B4-BE49-F238E27FC236}">
                <a16:creationId xmlns:a16="http://schemas.microsoft.com/office/drawing/2014/main" id="{9D81D7C3-B6DC-8944-7170-8B32CC0629CF}"/>
              </a:ext>
            </a:extLst>
          </p:cNvPr>
          <p:cNvSpPr/>
          <p:nvPr/>
        </p:nvSpPr>
        <p:spPr>
          <a:xfrm>
            <a:off x="9022542" y="4633575"/>
            <a:ext cx="470498" cy="389998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Star: 5 Points 59">
            <a:extLst>
              <a:ext uri="{FF2B5EF4-FFF2-40B4-BE49-F238E27FC236}">
                <a16:creationId xmlns:a16="http://schemas.microsoft.com/office/drawing/2014/main" id="{C6768B7D-93B9-DACB-6781-2281C8E0E1E8}"/>
              </a:ext>
            </a:extLst>
          </p:cNvPr>
          <p:cNvSpPr/>
          <p:nvPr/>
        </p:nvSpPr>
        <p:spPr>
          <a:xfrm>
            <a:off x="10490653" y="4633575"/>
            <a:ext cx="470498" cy="389998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Star: 5 Points 60">
            <a:extLst>
              <a:ext uri="{FF2B5EF4-FFF2-40B4-BE49-F238E27FC236}">
                <a16:creationId xmlns:a16="http://schemas.microsoft.com/office/drawing/2014/main" id="{4B0C17CF-DA00-33FE-66F8-034C1DFE2F76}"/>
              </a:ext>
            </a:extLst>
          </p:cNvPr>
          <p:cNvSpPr/>
          <p:nvPr/>
        </p:nvSpPr>
        <p:spPr>
          <a:xfrm>
            <a:off x="11863297" y="4631590"/>
            <a:ext cx="470498" cy="389998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Star: 5 Points 61">
            <a:extLst>
              <a:ext uri="{FF2B5EF4-FFF2-40B4-BE49-F238E27FC236}">
                <a16:creationId xmlns:a16="http://schemas.microsoft.com/office/drawing/2014/main" id="{0364E24E-0399-E44C-9844-4C399BCD4175}"/>
              </a:ext>
            </a:extLst>
          </p:cNvPr>
          <p:cNvSpPr/>
          <p:nvPr/>
        </p:nvSpPr>
        <p:spPr>
          <a:xfrm>
            <a:off x="6141554" y="5668092"/>
            <a:ext cx="470498" cy="389998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Star: 5 Points 62">
            <a:extLst>
              <a:ext uri="{FF2B5EF4-FFF2-40B4-BE49-F238E27FC236}">
                <a16:creationId xmlns:a16="http://schemas.microsoft.com/office/drawing/2014/main" id="{B048BF64-AE51-29D5-7AC7-60D21B18469E}"/>
              </a:ext>
            </a:extLst>
          </p:cNvPr>
          <p:cNvSpPr/>
          <p:nvPr/>
        </p:nvSpPr>
        <p:spPr>
          <a:xfrm>
            <a:off x="7621424" y="5691505"/>
            <a:ext cx="470498" cy="389998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Star: 5 Points 63">
            <a:extLst>
              <a:ext uri="{FF2B5EF4-FFF2-40B4-BE49-F238E27FC236}">
                <a16:creationId xmlns:a16="http://schemas.microsoft.com/office/drawing/2014/main" id="{6F27B280-36F6-7DC7-5864-EEE1137C1FA5}"/>
              </a:ext>
            </a:extLst>
          </p:cNvPr>
          <p:cNvSpPr/>
          <p:nvPr/>
        </p:nvSpPr>
        <p:spPr>
          <a:xfrm>
            <a:off x="9022542" y="5691505"/>
            <a:ext cx="470498" cy="389998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Star: 5 Points 64">
            <a:extLst>
              <a:ext uri="{FF2B5EF4-FFF2-40B4-BE49-F238E27FC236}">
                <a16:creationId xmlns:a16="http://schemas.microsoft.com/office/drawing/2014/main" id="{F16B1154-D822-7223-E293-A306FA0EFE9E}"/>
              </a:ext>
            </a:extLst>
          </p:cNvPr>
          <p:cNvSpPr/>
          <p:nvPr/>
        </p:nvSpPr>
        <p:spPr>
          <a:xfrm>
            <a:off x="10490653" y="5691505"/>
            <a:ext cx="470498" cy="389998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Star: 5 Points 65">
            <a:extLst>
              <a:ext uri="{FF2B5EF4-FFF2-40B4-BE49-F238E27FC236}">
                <a16:creationId xmlns:a16="http://schemas.microsoft.com/office/drawing/2014/main" id="{A7BE5A36-539F-4D17-1103-911700AF3514}"/>
              </a:ext>
            </a:extLst>
          </p:cNvPr>
          <p:cNvSpPr/>
          <p:nvPr/>
        </p:nvSpPr>
        <p:spPr>
          <a:xfrm>
            <a:off x="11863297" y="5689520"/>
            <a:ext cx="470498" cy="389998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Star: 5 Points 66">
            <a:extLst>
              <a:ext uri="{FF2B5EF4-FFF2-40B4-BE49-F238E27FC236}">
                <a16:creationId xmlns:a16="http://schemas.microsoft.com/office/drawing/2014/main" id="{9CBABFE2-9557-72FE-27DA-EEFF85FA3C07}"/>
              </a:ext>
            </a:extLst>
          </p:cNvPr>
          <p:cNvSpPr/>
          <p:nvPr/>
        </p:nvSpPr>
        <p:spPr>
          <a:xfrm>
            <a:off x="11863297" y="5169500"/>
            <a:ext cx="470498" cy="389998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Star: 5 Points 67">
            <a:extLst>
              <a:ext uri="{FF2B5EF4-FFF2-40B4-BE49-F238E27FC236}">
                <a16:creationId xmlns:a16="http://schemas.microsoft.com/office/drawing/2014/main" id="{B07A73B0-A55E-0D9B-1ED8-05CF97CC54F7}"/>
              </a:ext>
            </a:extLst>
          </p:cNvPr>
          <p:cNvSpPr/>
          <p:nvPr/>
        </p:nvSpPr>
        <p:spPr>
          <a:xfrm>
            <a:off x="11863297" y="6219863"/>
            <a:ext cx="470498" cy="389998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Star: 5 Points 68">
            <a:extLst>
              <a:ext uri="{FF2B5EF4-FFF2-40B4-BE49-F238E27FC236}">
                <a16:creationId xmlns:a16="http://schemas.microsoft.com/office/drawing/2014/main" id="{E5D8F66C-192A-78B1-EA9D-9B7F85F40D70}"/>
              </a:ext>
            </a:extLst>
          </p:cNvPr>
          <p:cNvSpPr/>
          <p:nvPr/>
        </p:nvSpPr>
        <p:spPr>
          <a:xfrm>
            <a:off x="13254376" y="6219863"/>
            <a:ext cx="470498" cy="389998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Star: 5 Points 70">
            <a:extLst>
              <a:ext uri="{FF2B5EF4-FFF2-40B4-BE49-F238E27FC236}">
                <a16:creationId xmlns:a16="http://schemas.microsoft.com/office/drawing/2014/main" id="{0DCA17E5-EC43-F125-0695-E843E845FFDF}"/>
              </a:ext>
            </a:extLst>
          </p:cNvPr>
          <p:cNvSpPr/>
          <p:nvPr/>
        </p:nvSpPr>
        <p:spPr>
          <a:xfrm>
            <a:off x="14645455" y="6219863"/>
            <a:ext cx="470498" cy="389998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Star: 5 Points 71">
            <a:extLst>
              <a:ext uri="{FF2B5EF4-FFF2-40B4-BE49-F238E27FC236}">
                <a16:creationId xmlns:a16="http://schemas.microsoft.com/office/drawing/2014/main" id="{14CBB3A2-AB09-A6FE-DC3B-FB478421EC69}"/>
              </a:ext>
            </a:extLst>
          </p:cNvPr>
          <p:cNvSpPr/>
          <p:nvPr/>
        </p:nvSpPr>
        <p:spPr>
          <a:xfrm>
            <a:off x="13375894" y="6223089"/>
            <a:ext cx="470498" cy="389998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Star: 5 Points 72">
            <a:extLst>
              <a:ext uri="{FF2B5EF4-FFF2-40B4-BE49-F238E27FC236}">
                <a16:creationId xmlns:a16="http://schemas.microsoft.com/office/drawing/2014/main" id="{32DBA004-DD29-D8D3-F620-AF84F7189250}"/>
              </a:ext>
            </a:extLst>
          </p:cNvPr>
          <p:cNvSpPr/>
          <p:nvPr/>
        </p:nvSpPr>
        <p:spPr>
          <a:xfrm>
            <a:off x="14784635" y="6219863"/>
            <a:ext cx="470498" cy="389998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130424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D6FF6-80DC-B8F8-0712-CC634AACC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7F3229C7-6D87-573C-209D-F93897C02F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" t="47368" r="4138" b="43784"/>
          <a:stretch/>
        </p:blipFill>
        <p:spPr bwMode="auto">
          <a:xfrm>
            <a:off x="0" y="8493793"/>
            <a:ext cx="18288000" cy="180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2E3E62-ED15-1D6A-3C56-9B5E9427EFE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100000" contras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0050" y="8997950"/>
            <a:ext cx="3536950" cy="793750"/>
          </a:xfrm>
          <a:prstGeom prst="rect">
            <a:avLst/>
          </a:prstGeom>
          <a:effectLst>
            <a:glow rad="381000">
              <a:schemeClr val="tx1">
                <a:alpha val="23000"/>
              </a:schemeClr>
            </a:glow>
          </a:effectLst>
        </p:spPr>
      </p:pic>
      <p:sp>
        <p:nvSpPr>
          <p:cNvPr id="11" name="TextBox 7">
            <a:extLst>
              <a:ext uri="{FF2B5EF4-FFF2-40B4-BE49-F238E27FC236}">
                <a16:creationId xmlns:a16="http://schemas.microsoft.com/office/drawing/2014/main" id="{0E0B47A0-7A58-5F67-0358-9C41C7B27538}"/>
              </a:ext>
            </a:extLst>
          </p:cNvPr>
          <p:cNvSpPr txBox="1"/>
          <p:nvPr/>
        </p:nvSpPr>
        <p:spPr>
          <a:xfrm>
            <a:off x="550718" y="694439"/>
            <a:ext cx="16412189" cy="11303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8500"/>
              </a:lnSpc>
              <a:spcBef>
                <a:spcPct val="0"/>
              </a:spcBef>
            </a:pPr>
            <a:r>
              <a:rPr lang="en-US" sz="8500" spc="34">
                <a:solidFill>
                  <a:srgbClr val="00539F"/>
                </a:solidFill>
                <a:latin typeface="Greycliff CF" pitchFamily="2" charset="77"/>
              </a:rPr>
              <a:t>FARE POLICY UPDATE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8B900D8-FC1A-C6BC-0ACE-2461A58C2A82}"/>
              </a:ext>
            </a:extLst>
          </p:cNvPr>
          <p:cNvCxnSpPr>
            <a:cxnSpLocks/>
          </p:cNvCxnSpPr>
          <p:nvPr/>
        </p:nvCxnSpPr>
        <p:spPr>
          <a:xfrm>
            <a:off x="658981" y="1889560"/>
            <a:ext cx="0" cy="710202"/>
          </a:xfrm>
          <a:prstGeom prst="line">
            <a:avLst/>
          </a:prstGeom>
          <a:ln w="1143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D5EA4A0-1852-C5F1-89F0-E9CB1A0E017F}"/>
              </a:ext>
            </a:extLst>
          </p:cNvPr>
          <p:cNvSpPr txBox="1"/>
          <p:nvPr/>
        </p:nvSpPr>
        <p:spPr>
          <a:xfrm>
            <a:off x="928819" y="2013828"/>
            <a:ext cx="164121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>
                <a:latin typeface="Source Sans Pro" panose="020B0503030403020204" pitchFamily="34" charset="0"/>
                <a:ea typeface="Source Sans Pro" panose="020B0503030403020204" pitchFamily="34" charset="0"/>
              </a:rPr>
              <a:t>IndyGo Access Rate Fare Adjustment				</a:t>
            </a:r>
            <a:endParaRPr lang="en-US" sz="320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4D3C627-1719-2179-87A8-A1FE0C1936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503135"/>
              </p:ext>
            </p:extLst>
          </p:nvPr>
        </p:nvGraphicFramePr>
        <p:xfrm>
          <a:off x="1521353" y="3580544"/>
          <a:ext cx="12306625" cy="2560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22492">
                  <a:extLst>
                    <a:ext uri="{9D8B030D-6E8A-4147-A177-3AD203B41FA5}">
                      <a16:colId xmlns:a16="http://schemas.microsoft.com/office/drawing/2014/main" val="4132201323"/>
                    </a:ext>
                  </a:extLst>
                </a:gridCol>
                <a:gridCol w="1750064">
                  <a:extLst>
                    <a:ext uri="{9D8B030D-6E8A-4147-A177-3AD203B41FA5}">
                      <a16:colId xmlns:a16="http://schemas.microsoft.com/office/drawing/2014/main" val="2396678378"/>
                    </a:ext>
                  </a:extLst>
                </a:gridCol>
                <a:gridCol w="2534069">
                  <a:extLst>
                    <a:ext uri="{9D8B030D-6E8A-4147-A177-3AD203B41FA5}">
                      <a16:colId xmlns:a16="http://schemas.microsoft.com/office/drawing/2014/main" val="130803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 b="1"/>
                        <a:t>Fare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/>
                        <a:t>Current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/>
                        <a:t>Proposed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41163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/>
                        <a:t>ADA area </a:t>
                      </a:r>
                      <a:r>
                        <a:rPr lang="en-US" sz="2800"/>
                        <a:t>(2 x base fare)</a:t>
                      </a:r>
                      <a:endParaRPr lang="en-US" sz="3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</a:rPr>
                        <a:t>$3.50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</a:rPr>
                        <a:t>$5.50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59884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/>
                        <a:t>Premium area, scheduled </a:t>
                      </a:r>
                      <a:r>
                        <a:rPr lang="en-US" sz="2800"/>
                        <a:t>(4 x base fare)</a:t>
                      </a:r>
                      <a:endParaRPr lang="en-US" sz="3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</a:rPr>
                        <a:t>$7.00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</a:rPr>
                        <a:t>$11.00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53722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/>
                        <a:t>Premium area, same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</a:rPr>
                        <a:t>$10.00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</a:rPr>
                        <a:t>$15.00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96645248"/>
                  </a:ext>
                </a:extLst>
              </a:tr>
            </a:tbl>
          </a:graphicData>
        </a:graphic>
      </p:graphicFrame>
      <p:pic>
        <p:nvPicPr>
          <p:cNvPr id="6" name="Picture 5" descr="A blue and white bus on the road&#10;&#10;AI-generated content may be incorrect.">
            <a:extLst>
              <a:ext uri="{FF2B5EF4-FFF2-40B4-BE49-F238E27FC236}">
                <a16:creationId xmlns:a16="http://schemas.microsoft.com/office/drawing/2014/main" id="{06304863-53F3-4DF3-E90D-3E40F6AD4D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5" r="19428"/>
          <a:stretch/>
        </p:blipFill>
        <p:spPr>
          <a:xfrm>
            <a:off x="14116989" y="3112576"/>
            <a:ext cx="3790011" cy="3496256"/>
          </a:xfrm>
          <a:prstGeom prst="ellipse">
            <a:avLst/>
          </a:prstGeom>
        </p:spPr>
      </p:pic>
      <p:pic>
        <p:nvPicPr>
          <p:cNvPr id="3074" name="Picture 2" descr="IndyGo Access - IndyGo">
            <a:extLst>
              <a:ext uri="{FF2B5EF4-FFF2-40B4-BE49-F238E27FC236}">
                <a16:creationId xmlns:a16="http://schemas.microsoft.com/office/drawing/2014/main" id="{9CF528F1-410B-36DA-380E-B0A6383E9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060" y="7122805"/>
            <a:ext cx="6835879" cy="93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574142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2C77C-EA47-3225-45FC-2196F0472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25740B2-8832-2D1E-F4EC-AEEC0438E5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" t="47368" r="4138" b="43784"/>
          <a:stretch/>
        </p:blipFill>
        <p:spPr bwMode="auto">
          <a:xfrm>
            <a:off x="0" y="8493793"/>
            <a:ext cx="18288000" cy="180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11B252-2046-B470-5F82-82252F2306F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100000" contras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0050" y="8997950"/>
            <a:ext cx="3536950" cy="793750"/>
          </a:xfrm>
          <a:prstGeom prst="rect">
            <a:avLst/>
          </a:prstGeom>
          <a:effectLst>
            <a:glow rad="381000">
              <a:schemeClr val="tx1">
                <a:alpha val="23000"/>
              </a:schemeClr>
            </a:glow>
          </a:effectLst>
        </p:spPr>
      </p:pic>
      <p:sp>
        <p:nvSpPr>
          <p:cNvPr id="11" name="TextBox 7">
            <a:extLst>
              <a:ext uri="{FF2B5EF4-FFF2-40B4-BE49-F238E27FC236}">
                <a16:creationId xmlns:a16="http://schemas.microsoft.com/office/drawing/2014/main" id="{09E1F799-ED7D-1466-6D4C-920C88F5AB5B}"/>
              </a:ext>
            </a:extLst>
          </p:cNvPr>
          <p:cNvSpPr txBox="1"/>
          <p:nvPr/>
        </p:nvSpPr>
        <p:spPr>
          <a:xfrm>
            <a:off x="550718" y="694439"/>
            <a:ext cx="16412189" cy="11303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0" b="0" i="0" u="none" strike="noStrike" kern="1200" cap="none" spc="34" normalizeH="0" baseline="0" noProof="0">
                <a:ln>
                  <a:noFill/>
                </a:ln>
                <a:solidFill>
                  <a:srgbClr val="00539F"/>
                </a:solidFill>
                <a:effectLst/>
                <a:uLnTx/>
                <a:uFillTx/>
                <a:latin typeface="Greycliff CF" pitchFamily="2" charset="77"/>
                <a:ea typeface="+mn-ea"/>
                <a:cs typeface="+mn-cs"/>
              </a:rPr>
              <a:t>FARE POLICY UPDATE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1941A1F-1403-08C1-55B5-C4814A2AF33B}"/>
              </a:ext>
            </a:extLst>
          </p:cNvPr>
          <p:cNvCxnSpPr>
            <a:cxnSpLocks/>
          </p:cNvCxnSpPr>
          <p:nvPr/>
        </p:nvCxnSpPr>
        <p:spPr>
          <a:xfrm>
            <a:off x="658981" y="1889560"/>
            <a:ext cx="0" cy="710202"/>
          </a:xfrm>
          <a:prstGeom prst="line">
            <a:avLst/>
          </a:prstGeom>
          <a:ln w="1143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E5C721F-E58E-E1AB-5DE2-DAE05CBDFF04}"/>
              </a:ext>
            </a:extLst>
          </p:cNvPr>
          <p:cNvSpPr txBox="1"/>
          <p:nvPr/>
        </p:nvSpPr>
        <p:spPr>
          <a:xfrm>
            <a:off x="928819" y="1984332"/>
            <a:ext cx="1641218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How often are eligible clients using IndyGo Access?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	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AF721C-CB1E-AD35-A469-72BAA4E4D781}"/>
              </a:ext>
            </a:extLst>
          </p:cNvPr>
          <p:cNvSpPr/>
          <p:nvPr/>
        </p:nvSpPr>
        <p:spPr>
          <a:xfrm>
            <a:off x="8909239" y="2855907"/>
            <a:ext cx="7940923" cy="164161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687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(23%)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take less than 12 trips per year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4FD7EF-8097-BD4B-C81E-6A01BDA7CE53}"/>
              </a:ext>
            </a:extLst>
          </p:cNvPr>
          <p:cNvSpPr/>
          <p:nvPr/>
        </p:nvSpPr>
        <p:spPr>
          <a:xfrm>
            <a:off x="8909239" y="4636451"/>
            <a:ext cx="7940923" cy="123889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445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(15%)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take less than 5 trips per month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1063FF-2891-AC6E-9F9E-B8F3B70E170D}"/>
              </a:ext>
            </a:extLst>
          </p:cNvPr>
          <p:cNvSpPr/>
          <p:nvPr/>
        </p:nvSpPr>
        <p:spPr>
          <a:xfrm>
            <a:off x="8909239" y="6009429"/>
            <a:ext cx="7940923" cy="1238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192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487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(16%)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take 1 to 5 trips per week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DD9EE72-B0AB-8E45-2D65-2252EEDE837C}"/>
              </a:ext>
            </a:extLst>
          </p:cNvPr>
          <p:cNvSpPr/>
          <p:nvPr/>
        </p:nvSpPr>
        <p:spPr>
          <a:xfrm>
            <a:off x="8909239" y="7367444"/>
            <a:ext cx="7940923" cy="9352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3838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160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(&lt;1%)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take more than 5 trips per week</a:t>
            </a:r>
          </a:p>
        </p:txBody>
      </p:sp>
      <p:sp>
        <p:nvSpPr>
          <p:cNvPr id="17" name="Google Shape;138;p7">
            <a:extLst>
              <a:ext uri="{FF2B5EF4-FFF2-40B4-BE49-F238E27FC236}">
                <a16:creationId xmlns:a16="http://schemas.microsoft.com/office/drawing/2014/main" id="{11D6C9D8-1DD5-FC99-C39E-244DB5670F45}"/>
              </a:ext>
            </a:extLst>
          </p:cNvPr>
          <p:cNvSpPr/>
          <p:nvPr/>
        </p:nvSpPr>
        <p:spPr>
          <a:xfrm rot="10800000" flipH="1" flipV="1">
            <a:off x="7928001" y="7276428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Google Shape;138;p7">
            <a:extLst>
              <a:ext uri="{FF2B5EF4-FFF2-40B4-BE49-F238E27FC236}">
                <a16:creationId xmlns:a16="http://schemas.microsoft.com/office/drawing/2014/main" id="{BB1AF954-A428-F83C-2A13-C95D8A1C0BC0}"/>
              </a:ext>
            </a:extLst>
          </p:cNvPr>
          <p:cNvSpPr/>
          <p:nvPr/>
        </p:nvSpPr>
        <p:spPr>
          <a:xfrm rot="10800000" flipH="1" flipV="1">
            <a:off x="7928002" y="6495148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Google Shape;138;p7">
            <a:extLst>
              <a:ext uri="{FF2B5EF4-FFF2-40B4-BE49-F238E27FC236}">
                <a16:creationId xmlns:a16="http://schemas.microsoft.com/office/drawing/2014/main" id="{C4485AAE-D437-1F82-0685-C402BDC0D48A}"/>
              </a:ext>
            </a:extLst>
          </p:cNvPr>
          <p:cNvSpPr/>
          <p:nvPr/>
        </p:nvSpPr>
        <p:spPr>
          <a:xfrm rot="10800000" flipH="1" flipV="1">
            <a:off x="7928003" y="5713868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Google Shape;138;p7">
            <a:extLst>
              <a:ext uri="{FF2B5EF4-FFF2-40B4-BE49-F238E27FC236}">
                <a16:creationId xmlns:a16="http://schemas.microsoft.com/office/drawing/2014/main" id="{ECEBBAB9-C524-0FDC-2A3E-6CCC57CF130F}"/>
              </a:ext>
            </a:extLst>
          </p:cNvPr>
          <p:cNvSpPr/>
          <p:nvPr/>
        </p:nvSpPr>
        <p:spPr>
          <a:xfrm rot="10800000" flipH="1" flipV="1">
            <a:off x="7928003" y="4932588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Google Shape;138;p7">
            <a:extLst>
              <a:ext uri="{FF2B5EF4-FFF2-40B4-BE49-F238E27FC236}">
                <a16:creationId xmlns:a16="http://schemas.microsoft.com/office/drawing/2014/main" id="{2F014B53-0BC4-E1D9-5745-6215B11C0C73}"/>
              </a:ext>
            </a:extLst>
          </p:cNvPr>
          <p:cNvSpPr/>
          <p:nvPr/>
        </p:nvSpPr>
        <p:spPr>
          <a:xfrm rot="10800000" flipH="1" flipV="1">
            <a:off x="7187108" y="7273034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Google Shape;138;p7">
            <a:extLst>
              <a:ext uri="{FF2B5EF4-FFF2-40B4-BE49-F238E27FC236}">
                <a16:creationId xmlns:a16="http://schemas.microsoft.com/office/drawing/2014/main" id="{D72EA0CA-64B3-6BD3-EC00-6B989A4A439D}"/>
              </a:ext>
            </a:extLst>
          </p:cNvPr>
          <p:cNvSpPr/>
          <p:nvPr/>
        </p:nvSpPr>
        <p:spPr>
          <a:xfrm rot="10800000" flipH="1" flipV="1">
            <a:off x="7187109" y="6491754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Google Shape;138;p7">
            <a:extLst>
              <a:ext uri="{FF2B5EF4-FFF2-40B4-BE49-F238E27FC236}">
                <a16:creationId xmlns:a16="http://schemas.microsoft.com/office/drawing/2014/main" id="{7C152098-BFF7-499C-2774-29D27D292B56}"/>
              </a:ext>
            </a:extLst>
          </p:cNvPr>
          <p:cNvSpPr/>
          <p:nvPr/>
        </p:nvSpPr>
        <p:spPr>
          <a:xfrm rot="10800000" flipH="1" flipV="1">
            <a:off x="7187110" y="5710474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Google Shape;138;p7">
            <a:extLst>
              <a:ext uri="{FF2B5EF4-FFF2-40B4-BE49-F238E27FC236}">
                <a16:creationId xmlns:a16="http://schemas.microsoft.com/office/drawing/2014/main" id="{76BD5D4F-5798-364E-E1C5-7B767FA54201}"/>
              </a:ext>
            </a:extLst>
          </p:cNvPr>
          <p:cNvSpPr/>
          <p:nvPr/>
        </p:nvSpPr>
        <p:spPr>
          <a:xfrm rot="10800000" flipH="1" flipV="1">
            <a:off x="7187110" y="4929194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Google Shape;138;p7">
            <a:extLst>
              <a:ext uri="{FF2B5EF4-FFF2-40B4-BE49-F238E27FC236}">
                <a16:creationId xmlns:a16="http://schemas.microsoft.com/office/drawing/2014/main" id="{80EC3E1B-AAFE-42B5-CAD3-6C83D01116A8}"/>
              </a:ext>
            </a:extLst>
          </p:cNvPr>
          <p:cNvSpPr/>
          <p:nvPr/>
        </p:nvSpPr>
        <p:spPr>
          <a:xfrm rot="10800000" flipH="1" flipV="1">
            <a:off x="6444198" y="7275471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Google Shape;138;p7">
            <a:extLst>
              <a:ext uri="{FF2B5EF4-FFF2-40B4-BE49-F238E27FC236}">
                <a16:creationId xmlns:a16="http://schemas.microsoft.com/office/drawing/2014/main" id="{99380EE0-F5A7-B8DD-3886-B89C621F7E7B}"/>
              </a:ext>
            </a:extLst>
          </p:cNvPr>
          <p:cNvSpPr/>
          <p:nvPr/>
        </p:nvSpPr>
        <p:spPr>
          <a:xfrm rot="10800000" flipH="1" flipV="1">
            <a:off x="6444199" y="6494191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Google Shape;138;p7">
            <a:extLst>
              <a:ext uri="{FF2B5EF4-FFF2-40B4-BE49-F238E27FC236}">
                <a16:creationId xmlns:a16="http://schemas.microsoft.com/office/drawing/2014/main" id="{E50B2E6E-B446-20C6-A267-0A8251AC3EDC}"/>
              </a:ext>
            </a:extLst>
          </p:cNvPr>
          <p:cNvSpPr/>
          <p:nvPr/>
        </p:nvSpPr>
        <p:spPr>
          <a:xfrm rot="10800000" flipH="1" flipV="1">
            <a:off x="6444200" y="5712911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Google Shape;138;p7">
            <a:extLst>
              <a:ext uri="{FF2B5EF4-FFF2-40B4-BE49-F238E27FC236}">
                <a16:creationId xmlns:a16="http://schemas.microsoft.com/office/drawing/2014/main" id="{D2BE0836-25B1-BEC4-38DA-D1C9A7FE4229}"/>
              </a:ext>
            </a:extLst>
          </p:cNvPr>
          <p:cNvSpPr/>
          <p:nvPr/>
        </p:nvSpPr>
        <p:spPr>
          <a:xfrm rot="10800000" flipH="1" flipV="1">
            <a:off x="6444200" y="4931631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B5E612EB-3391-7270-53EB-35B6C501B52A}"/>
              </a:ext>
            </a:extLst>
          </p:cNvPr>
          <p:cNvSpPr/>
          <p:nvPr/>
        </p:nvSpPr>
        <p:spPr>
          <a:xfrm rot="10800000" flipH="1" flipV="1">
            <a:off x="4451157" y="4926142"/>
            <a:ext cx="286643" cy="532041"/>
          </a:xfrm>
          <a:custGeom>
            <a:avLst/>
            <a:gdLst>
              <a:gd name="connsiteX0" fmla="*/ 129876 w 286643"/>
              <a:gd name="connsiteY0" fmla="*/ 298591 h 532041"/>
              <a:gd name="connsiteX1" fmla="*/ 148220 w 286643"/>
              <a:gd name="connsiteY1" fmla="*/ 298591 h 532041"/>
              <a:gd name="connsiteX2" fmla="*/ 161552 w 286643"/>
              <a:gd name="connsiteY2" fmla="*/ 300201 h 532041"/>
              <a:gd name="connsiteX3" fmla="*/ 176584 w 286643"/>
              <a:gd name="connsiteY3" fmla="*/ 301901 h 532041"/>
              <a:gd name="connsiteX4" fmla="*/ 189917 w 286643"/>
              <a:gd name="connsiteY4" fmla="*/ 305212 h 532041"/>
              <a:gd name="connsiteX5" fmla="*/ 201639 w 286643"/>
              <a:gd name="connsiteY5" fmla="*/ 310223 h 532041"/>
              <a:gd name="connsiteX6" fmla="*/ 214971 w 286643"/>
              <a:gd name="connsiteY6" fmla="*/ 315234 h 532041"/>
              <a:gd name="connsiteX7" fmla="*/ 226603 w 286643"/>
              <a:gd name="connsiteY7" fmla="*/ 323555 h 532041"/>
              <a:gd name="connsiteX8" fmla="*/ 236625 w 286643"/>
              <a:gd name="connsiteY8" fmla="*/ 330266 h 532041"/>
              <a:gd name="connsiteX9" fmla="*/ 246646 w 286643"/>
              <a:gd name="connsiteY9" fmla="*/ 340288 h 532041"/>
              <a:gd name="connsiteX10" fmla="*/ 254968 w 286643"/>
              <a:gd name="connsiteY10" fmla="*/ 350220 h 532041"/>
              <a:gd name="connsiteX11" fmla="*/ 263379 w 286643"/>
              <a:gd name="connsiteY11" fmla="*/ 360242 h 532041"/>
              <a:gd name="connsiteX12" fmla="*/ 270000 w 286643"/>
              <a:gd name="connsiteY12" fmla="*/ 371963 h 532041"/>
              <a:gd name="connsiteX13" fmla="*/ 276711 w 286643"/>
              <a:gd name="connsiteY13" fmla="*/ 383596 h 532041"/>
              <a:gd name="connsiteX14" fmla="*/ 281722 w 286643"/>
              <a:gd name="connsiteY14" fmla="*/ 396928 h 532041"/>
              <a:gd name="connsiteX15" fmla="*/ 285033 w 286643"/>
              <a:gd name="connsiteY15" fmla="*/ 410260 h 532041"/>
              <a:gd name="connsiteX16" fmla="*/ 286643 w 286643"/>
              <a:gd name="connsiteY16" fmla="*/ 423682 h 532041"/>
              <a:gd name="connsiteX17" fmla="*/ 286643 w 286643"/>
              <a:gd name="connsiteY17" fmla="*/ 438625 h 532041"/>
              <a:gd name="connsiteX18" fmla="*/ 286643 w 286643"/>
              <a:gd name="connsiteY18" fmla="*/ 482022 h 532041"/>
              <a:gd name="connsiteX19" fmla="*/ 286643 w 286643"/>
              <a:gd name="connsiteY19" fmla="*/ 492044 h 532041"/>
              <a:gd name="connsiteX20" fmla="*/ 283333 w 286643"/>
              <a:gd name="connsiteY20" fmla="*/ 500365 h 532041"/>
              <a:gd name="connsiteX21" fmla="*/ 278322 w 286643"/>
              <a:gd name="connsiteY21" fmla="*/ 508687 h 532041"/>
              <a:gd name="connsiteX22" fmla="*/ 273311 w 286643"/>
              <a:gd name="connsiteY22" fmla="*/ 517008 h 532041"/>
              <a:gd name="connsiteX23" fmla="*/ 264990 w 286643"/>
              <a:gd name="connsiteY23" fmla="*/ 523719 h 532041"/>
              <a:gd name="connsiteX24" fmla="*/ 256668 w 286643"/>
              <a:gd name="connsiteY24" fmla="*/ 527030 h 532041"/>
              <a:gd name="connsiteX25" fmla="*/ 248347 w 286643"/>
              <a:gd name="connsiteY25" fmla="*/ 530341 h 532041"/>
              <a:gd name="connsiteX26" fmla="*/ 238325 w 286643"/>
              <a:gd name="connsiteY26" fmla="*/ 532041 h 532041"/>
              <a:gd name="connsiteX27" fmla="*/ 0 w 286643"/>
              <a:gd name="connsiteY27" fmla="*/ 532041 h 532041"/>
              <a:gd name="connsiteX28" fmla="*/ 0 w 286643"/>
              <a:gd name="connsiteY28" fmla="*/ 306396 h 532041"/>
              <a:gd name="connsiteX29" fmla="*/ 16507 w 286643"/>
              <a:gd name="connsiteY29" fmla="*/ 311923 h 532041"/>
              <a:gd name="connsiteX30" fmla="*/ 34850 w 286643"/>
              <a:gd name="connsiteY30" fmla="*/ 315234 h 532041"/>
              <a:gd name="connsiteX31" fmla="*/ 74847 w 286643"/>
              <a:gd name="connsiteY31" fmla="*/ 315234 h 532041"/>
              <a:gd name="connsiteX32" fmla="*/ 94890 w 286643"/>
              <a:gd name="connsiteY32" fmla="*/ 311923 h 532041"/>
              <a:gd name="connsiteX33" fmla="*/ 113233 w 286643"/>
              <a:gd name="connsiteY33" fmla="*/ 305212 h 532041"/>
              <a:gd name="connsiteX34" fmla="*/ 54893 w 286643"/>
              <a:gd name="connsiteY34" fmla="*/ 0 h 532041"/>
              <a:gd name="connsiteX35" fmla="*/ 68226 w 286643"/>
              <a:gd name="connsiteY35" fmla="*/ 1700 h 532041"/>
              <a:gd name="connsiteX36" fmla="*/ 81558 w 286643"/>
              <a:gd name="connsiteY36" fmla="*/ 3311 h 532041"/>
              <a:gd name="connsiteX37" fmla="*/ 94890 w 286643"/>
              <a:gd name="connsiteY37" fmla="*/ 6711 h 532041"/>
              <a:gd name="connsiteX38" fmla="*/ 106523 w 286643"/>
              <a:gd name="connsiteY38" fmla="*/ 11632 h 532041"/>
              <a:gd name="connsiteX39" fmla="*/ 118244 w 286643"/>
              <a:gd name="connsiteY39" fmla="*/ 16643 h 532041"/>
              <a:gd name="connsiteX40" fmla="*/ 129877 w 286643"/>
              <a:gd name="connsiteY40" fmla="*/ 23354 h 532041"/>
              <a:gd name="connsiteX41" fmla="*/ 139898 w 286643"/>
              <a:gd name="connsiteY41" fmla="*/ 30065 h 532041"/>
              <a:gd name="connsiteX42" fmla="*/ 148220 w 286643"/>
              <a:gd name="connsiteY42" fmla="*/ 39997 h 532041"/>
              <a:gd name="connsiteX43" fmla="*/ 158241 w 286643"/>
              <a:gd name="connsiteY43" fmla="*/ 48408 h 532041"/>
              <a:gd name="connsiteX44" fmla="*/ 164952 w 286643"/>
              <a:gd name="connsiteY44" fmla="*/ 58340 h 532041"/>
              <a:gd name="connsiteX45" fmla="*/ 171574 w 286643"/>
              <a:gd name="connsiteY45" fmla="*/ 70062 h 532041"/>
              <a:gd name="connsiteX46" fmla="*/ 176585 w 286643"/>
              <a:gd name="connsiteY46" fmla="*/ 81694 h 532041"/>
              <a:gd name="connsiteX47" fmla="*/ 181595 w 286643"/>
              <a:gd name="connsiteY47" fmla="*/ 93416 h 532041"/>
              <a:gd name="connsiteX48" fmla="*/ 184906 w 286643"/>
              <a:gd name="connsiteY48" fmla="*/ 106748 h 532041"/>
              <a:gd name="connsiteX49" fmla="*/ 186606 w 286643"/>
              <a:gd name="connsiteY49" fmla="*/ 120081 h 532041"/>
              <a:gd name="connsiteX50" fmla="*/ 188306 w 286643"/>
              <a:gd name="connsiteY50" fmla="*/ 133413 h 532041"/>
              <a:gd name="connsiteX51" fmla="*/ 186606 w 286643"/>
              <a:gd name="connsiteY51" fmla="*/ 146745 h 532041"/>
              <a:gd name="connsiteX52" fmla="*/ 184906 w 286643"/>
              <a:gd name="connsiteY52" fmla="*/ 160078 h 532041"/>
              <a:gd name="connsiteX53" fmla="*/ 181595 w 286643"/>
              <a:gd name="connsiteY53" fmla="*/ 173499 h 532041"/>
              <a:gd name="connsiteX54" fmla="*/ 176585 w 286643"/>
              <a:gd name="connsiteY54" fmla="*/ 185132 h 532041"/>
              <a:gd name="connsiteX55" fmla="*/ 171574 w 286643"/>
              <a:gd name="connsiteY55" fmla="*/ 196853 h 532041"/>
              <a:gd name="connsiteX56" fmla="*/ 164952 w 286643"/>
              <a:gd name="connsiteY56" fmla="*/ 206786 h 532041"/>
              <a:gd name="connsiteX57" fmla="*/ 158241 w 286643"/>
              <a:gd name="connsiteY57" fmla="*/ 218507 h 532041"/>
              <a:gd name="connsiteX58" fmla="*/ 148220 w 286643"/>
              <a:gd name="connsiteY58" fmla="*/ 226829 h 532041"/>
              <a:gd name="connsiteX59" fmla="*/ 139898 w 286643"/>
              <a:gd name="connsiteY59" fmla="*/ 235150 h 532041"/>
              <a:gd name="connsiteX60" fmla="*/ 129876 w 286643"/>
              <a:gd name="connsiteY60" fmla="*/ 243472 h 532041"/>
              <a:gd name="connsiteX61" fmla="*/ 118244 w 286643"/>
              <a:gd name="connsiteY61" fmla="*/ 250183 h 532041"/>
              <a:gd name="connsiteX62" fmla="*/ 106523 w 286643"/>
              <a:gd name="connsiteY62" fmla="*/ 255194 h 532041"/>
              <a:gd name="connsiteX63" fmla="*/ 94890 w 286643"/>
              <a:gd name="connsiteY63" fmla="*/ 260204 h 532041"/>
              <a:gd name="connsiteX64" fmla="*/ 81558 w 286643"/>
              <a:gd name="connsiteY64" fmla="*/ 263515 h 532041"/>
              <a:gd name="connsiteX65" fmla="*/ 68226 w 286643"/>
              <a:gd name="connsiteY65" fmla="*/ 265215 h 532041"/>
              <a:gd name="connsiteX66" fmla="*/ 54893 w 286643"/>
              <a:gd name="connsiteY66" fmla="*/ 266826 h 532041"/>
              <a:gd name="connsiteX67" fmla="*/ 41471 w 286643"/>
              <a:gd name="connsiteY67" fmla="*/ 265215 h 532041"/>
              <a:gd name="connsiteX68" fmla="*/ 28139 w 286643"/>
              <a:gd name="connsiteY68" fmla="*/ 263515 h 532041"/>
              <a:gd name="connsiteX69" fmla="*/ 14807 w 286643"/>
              <a:gd name="connsiteY69" fmla="*/ 260204 h 532041"/>
              <a:gd name="connsiteX70" fmla="*/ 3174 w 286643"/>
              <a:gd name="connsiteY70" fmla="*/ 255194 h 532041"/>
              <a:gd name="connsiteX71" fmla="*/ 0 w 286643"/>
              <a:gd name="connsiteY71" fmla="*/ 253837 h 532041"/>
              <a:gd name="connsiteX72" fmla="*/ 0 w 286643"/>
              <a:gd name="connsiteY72" fmla="*/ 12989 h 532041"/>
              <a:gd name="connsiteX73" fmla="*/ 3174 w 286643"/>
              <a:gd name="connsiteY73" fmla="*/ 11632 h 532041"/>
              <a:gd name="connsiteX74" fmla="*/ 14807 w 286643"/>
              <a:gd name="connsiteY74" fmla="*/ 6711 h 532041"/>
              <a:gd name="connsiteX75" fmla="*/ 28139 w 286643"/>
              <a:gd name="connsiteY75" fmla="*/ 3311 h 532041"/>
              <a:gd name="connsiteX76" fmla="*/ 41471 w 286643"/>
              <a:gd name="connsiteY76" fmla="*/ 1700 h 532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286643" h="532041">
                <a:moveTo>
                  <a:pt x="129876" y="298591"/>
                </a:moveTo>
                <a:lnTo>
                  <a:pt x="148220" y="298591"/>
                </a:lnTo>
                <a:lnTo>
                  <a:pt x="161552" y="300201"/>
                </a:lnTo>
                <a:lnTo>
                  <a:pt x="176584" y="301901"/>
                </a:lnTo>
                <a:lnTo>
                  <a:pt x="189917" y="305212"/>
                </a:lnTo>
                <a:lnTo>
                  <a:pt x="201639" y="310223"/>
                </a:lnTo>
                <a:lnTo>
                  <a:pt x="214971" y="315234"/>
                </a:lnTo>
                <a:lnTo>
                  <a:pt x="226603" y="323555"/>
                </a:lnTo>
                <a:lnTo>
                  <a:pt x="236625" y="330266"/>
                </a:lnTo>
                <a:lnTo>
                  <a:pt x="246646" y="340288"/>
                </a:lnTo>
                <a:lnTo>
                  <a:pt x="254968" y="350220"/>
                </a:lnTo>
                <a:lnTo>
                  <a:pt x="263379" y="360242"/>
                </a:lnTo>
                <a:lnTo>
                  <a:pt x="270000" y="371963"/>
                </a:lnTo>
                <a:lnTo>
                  <a:pt x="276711" y="383596"/>
                </a:lnTo>
                <a:lnTo>
                  <a:pt x="281722" y="396928"/>
                </a:lnTo>
                <a:lnTo>
                  <a:pt x="285033" y="410260"/>
                </a:lnTo>
                <a:lnTo>
                  <a:pt x="286643" y="423682"/>
                </a:lnTo>
                <a:lnTo>
                  <a:pt x="286643" y="438625"/>
                </a:lnTo>
                <a:lnTo>
                  <a:pt x="286643" y="482022"/>
                </a:lnTo>
                <a:lnTo>
                  <a:pt x="286643" y="492044"/>
                </a:lnTo>
                <a:lnTo>
                  <a:pt x="283333" y="500365"/>
                </a:lnTo>
                <a:lnTo>
                  <a:pt x="278322" y="508687"/>
                </a:lnTo>
                <a:lnTo>
                  <a:pt x="273311" y="517008"/>
                </a:lnTo>
                <a:lnTo>
                  <a:pt x="264990" y="523719"/>
                </a:lnTo>
                <a:lnTo>
                  <a:pt x="256668" y="527030"/>
                </a:lnTo>
                <a:lnTo>
                  <a:pt x="248347" y="530341"/>
                </a:lnTo>
                <a:lnTo>
                  <a:pt x="238325" y="532041"/>
                </a:lnTo>
                <a:lnTo>
                  <a:pt x="0" y="532041"/>
                </a:lnTo>
                <a:lnTo>
                  <a:pt x="0" y="306396"/>
                </a:lnTo>
                <a:lnTo>
                  <a:pt x="16507" y="311923"/>
                </a:lnTo>
                <a:lnTo>
                  <a:pt x="34850" y="315234"/>
                </a:lnTo>
                <a:lnTo>
                  <a:pt x="74847" y="315234"/>
                </a:lnTo>
                <a:lnTo>
                  <a:pt x="94890" y="311923"/>
                </a:lnTo>
                <a:lnTo>
                  <a:pt x="113233" y="305212"/>
                </a:lnTo>
                <a:close/>
                <a:moveTo>
                  <a:pt x="54893" y="0"/>
                </a:moveTo>
                <a:lnTo>
                  <a:pt x="68226" y="1700"/>
                </a:lnTo>
                <a:lnTo>
                  <a:pt x="81558" y="3311"/>
                </a:lnTo>
                <a:lnTo>
                  <a:pt x="94890" y="6711"/>
                </a:lnTo>
                <a:lnTo>
                  <a:pt x="106523" y="11632"/>
                </a:lnTo>
                <a:lnTo>
                  <a:pt x="118244" y="16643"/>
                </a:lnTo>
                <a:lnTo>
                  <a:pt x="129877" y="23354"/>
                </a:lnTo>
                <a:lnTo>
                  <a:pt x="139898" y="30065"/>
                </a:lnTo>
                <a:lnTo>
                  <a:pt x="148220" y="39997"/>
                </a:lnTo>
                <a:lnTo>
                  <a:pt x="158241" y="48408"/>
                </a:lnTo>
                <a:lnTo>
                  <a:pt x="164952" y="58340"/>
                </a:lnTo>
                <a:lnTo>
                  <a:pt x="171574" y="70062"/>
                </a:lnTo>
                <a:lnTo>
                  <a:pt x="176585" y="81694"/>
                </a:lnTo>
                <a:lnTo>
                  <a:pt x="181595" y="93416"/>
                </a:lnTo>
                <a:lnTo>
                  <a:pt x="184906" y="106748"/>
                </a:lnTo>
                <a:lnTo>
                  <a:pt x="186606" y="120081"/>
                </a:lnTo>
                <a:lnTo>
                  <a:pt x="188306" y="133413"/>
                </a:lnTo>
                <a:lnTo>
                  <a:pt x="186606" y="146745"/>
                </a:lnTo>
                <a:lnTo>
                  <a:pt x="184906" y="160078"/>
                </a:lnTo>
                <a:lnTo>
                  <a:pt x="181595" y="173499"/>
                </a:lnTo>
                <a:lnTo>
                  <a:pt x="176585" y="185132"/>
                </a:lnTo>
                <a:lnTo>
                  <a:pt x="171574" y="196853"/>
                </a:lnTo>
                <a:lnTo>
                  <a:pt x="164952" y="206786"/>
                </a:lnTo>
                <a:lnTo>
                  <a:pt x="158241" y="218507"/>
                </a:lnTo>
                <a:lnTo>
                  <a:pt x="148220" y="226829"/>
                </a:lnTo>
                <a:lnTo>
                  <a:pt x="139898" y="235150"/>
                </a:lnTo>
                <a:lnTo>
                  <a:pt x="129876" y="243472"/>
                </a:lnTo>
                <a:lnTo>
                  <a:pt x="118244" y="250183"/>
                </a:lnTo>
                <a:lnTo>
                  <a:pt x="106523" y="255194"/>
                </a:lnTo>
                <a:lnTo>
                  <a:pt x="94890" y="260204"/>
                </a:lnTo>
                <a:lnTo>
                  <a:pt x="81558" y="263515"/>
                </a:lnTo>
                <a:lnTo>
                  <a:pt x="68226" y="265215"/>
                </a:lnTo>
                <a:lnTo>
                  <a:pt x="54893" y="266826"/>
                </a:lnTo>
                <a:lnTo>
                  <a:pt x="41471" y="265215"/>
                </a:lnTo>
                <a:lnTo>
                  <a:pt x="28139" y="263515"/>
                </a:lnTo>
                <a:lnTo>
                  <a:pt x="14807" y="260204"/>
                </a:lnTo>
                <a:lnTo>
                  <a:pt x="3174" y="255194"/>
                </a:lnTo>
                <a:lnTo>
                  <a:pt x="0" y="253837"/>
                </a:lnTo>
                <a:lnTo>
                  <a:pt x="0" y="12989"/>
                </a:lnTo>
                <a:lnTo>
                  <a:pt x="3174" y="11632"/>
                </a:lnTo>
                <a:lnTo>
                  <a:pt x="14807" y="6711"/>
                </a:lnTo>
                <a:lnTo>
                  <a:pt x="28139" y="3311"/>
                </a:lnTo>
                <a:lnTo>
                  <a:pt x="41471" y="17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Google Shape;138;p7">
            <a:extLst>
              <a:ext uri="{FF2B5EF4-FFF2-40B4-BE49-F238E27FC236}">
                <a16:creationId xmlns:a16="http://schemas.microsoft.com/office/drawing/2014/main" id="{3E1501AA-5A60-6304-78C2-A0769899516D}"/>
              </a:ext>
            </a:extLst>
          </p:cNvPr>
          <p:cNvSpPr/>
          <p:nvPr/>
        </p:nvSpPr>
        <p:spPr>
          <a:xfrm rot="10800000" flipH="1" flipV="1">
            <a:off x="5703306" y="6490797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Google Shape;138;p7">
            <a:extLst>
              <a:ext uri="{FF2B5EF4-FFF2-40B4-BE49-F238E27FC236}">
                <a16:creationId xmlns:a16="http://schemas.microsoft.com/office/drawing/2014/main" id="{072BE349-C796-708E-A395-272AEBE23214}"/>
              </a:ext>
            </a:extLst>
          </p:cNvPr>
          <p:cNvSpPr/>
          <p:nvPr/>
        </p:nvSpPr>
        <p:spPr>
          <a:xfrm rot="10800000" flipH="1" flipV="1">
            <a:off x="5703307" y="5709517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Google Shape;138;p7">
            <a:extLst>
              <a:ext uri="{FF2B5EF4-FFF2-40B4-BE49-F238E27FC236}">
                <a16:creationId xmlns:a16="http://schemas.microsoft.com/office/drawing/2014/main" id="{4814DF4F-D26F-2EA0-DB01-7E2C736327BC}"/>
              </a:ext>
            </a:extLst>
          </p:cNvPr>
          <p:cNvSpPr/>
          <p:nvPr/>
        </p:nvSpPr>
        <p:spPr>
          <a:xfrm rot="10800000" flipH="1" flipV="1">
            <a:off x="5703307" y="4928237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Google Shape;138;p7">
            <a:extLst>
              <a:ext uri="{FF2B5EF4-FFF2-40B4-BE49-F238E27FC236}">
                <a16:creationId xmlns:a16="http://schemas.microsoft.com/office/drawing/2014/main" id="{8FBFE53F-D9F6-6DB1-8A50-29B8E959BD7F}"/>
              </a:ext>
            </a:extLst>
          </p:cNvPr>
          <p:cNvSpPr/>
          <p:nvPr/>
        </p:nvSpPr>
        <p:spPr>
          <a:xfrm rot="10800000" flipH="1" flipV="1">
            <a:off x="5000592" y="7280779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Google Shape;138;p7">
            <a:extLst>
              <a:ext uri="{FF2B5EF4-FFF2-40B4-BE49-F238E27FC236}">
                <a16:creationId xmlns:a16="http://schemas.microsoft.com/office/drawing/2014/main" id="{CDFFC727-0AA9-C2A2-DD33-2AA2C1E57D28}"/>
              </a:ext>
            </a:extLst>
          </p:cNvPr>
          <p:cNvSpPr/>
          <p:nvPr/>
        </p:nvSpPr>
        <p:spPr>
          <a:xfrm rot="10800000" flipH="1" flipV="1">
            <a:off x="5000593" y="6499499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Google Shape;138;p7">
            <a:extLst>
              <a:ext uri="{FF2B5EF4-FFF2-40B4-BE49-F238E27FC236}">
                <a16:creationId xmlns:a16="http://schemas.microsoft.com/office/drawing/2014/main" id="{7C78AB6E-86ED-0B9C-C2EB-EC80C1F04C99}"/>
              </a:ext>
            </a:extLst>
          </p:cNvPr>
          <p:cNvSpPr/>
          <p:nvPr/>
        </p:nvSpPr>
        <p:spPr>
          <a:xfrm rot="10800000" flipH="1" flipV="1">
            <a:off x="5000594" y="5718219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Google Shape;138;p7">
            <a:extLst>
              <a:ext uri="{FF2B5EF4-FFF2-40B4-BE49-F238E27FC236}">
                <a16:creationId xmlns:a16="http://schemas.microsoft.com/office/drawing/2014/main" id="{76B52797-5376-F31D-974A-D5D6E14BDFC5}"/>
              </a:ext>
            </a:extLst>
          </p:cNvPr>
          <p:cNvSpPr/>
          <p:nvPr/>
        </p:nvSpPr>
        <p:spPr>
          <a:xfrm rot="10800000" flipH="1" flipV="1">
            <a:off x="5000594" y="4936939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Google Shape;138;p7">
            <a:extLst>
              <a:ext uri="{FF2B5EF4-FFF2-40B4-BE49-F238E27FC236}">
                <a16:creationId xmlns:a16="http://schemas.microsoft.com/office/drawing/2014/main" id="{A726DE86-C9DE-4DFF-9CFA-B3F4A217D829}"/>
              </a:ext>
            </a:extLst>
          </p:cNvPr>
          <p:cNvSpPr/>
          <p:nvPr/>
        </p:nvSpPr>
        <p:spPr>
          <a:xfrm rot="10800000" flipH="1" flipV="1">
            <a:off x="5003105" y="3374379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Google Shape;138;p7">
            <a:extLst>
              <a:ext uri="{FF2B5EF4-FFF2-40B4-BE49-F238E27FC236}">
                <a16:creationId xmlns:a16="http://schemas.microsoft.com/office/drawing/2014/main" id="{F16C4933-03CA-75E8-1B9B-E0A245D4B0CA}"/>
              </a:ext>
            </a:extLst>
          </p:cNvPr>
          <p:cNvSpPr/>
          <p:nvPr/>
        </p:nvSpPr>
        <p:spPr>
          <a:xfrm rot="10800000" flipH="1" flipV="1">
            <a:off x="4259699" y="7277385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Google Shape;138;p7">
            <a:extLst>
              <a:ext uri="{FF2B5EF4-FFF2-40B4-BE49-F238E27FC236}">
                <a16:creationId xmlns:a16="http://schemas.microsoft.com/office/drawing/2014/main" id="{56ADA7AC-A962-BC51-D960-5B23F5754A30}"/>
              </a:ext>
            </a:extLst>
          </p:cNvPr>
          <p:cNvSpPr/>
          <p:nvPr/>
        </p:nvSpPr>
        <p:spPr>
          <a:xfrm rot="10800000" flipH="1" flipV="1">
            <a:off x="4259700" y="6496105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Google Shape;138;p7">
            <a:extLst>
              <a:ext uri="{FF2B5EF4-FFF2-40B4-BE49-F238E27FC236}">
                <a16:creationId xmlns:a16="http://schemas.microsoft.com/office/drawing/2014/main" id="{41EFFF35-9BEB-0D04-4EF2-7A8E5F9C6196}"/>
              </a:ext>
            </a:extLst>
          </p:cNvPr>
          <p:cNvSpPr/>
          <p:nvPr/>
        </p:nvSpPr>
        <p:spPr>
          <a:xfrm rot="10800000" flipH="1" flipV="1">
            <a:off x="4259701" y="5714825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Google Shape;138;p7">
            <a:extLst>
              <a:ext uri="{FF2B5EF4-FFF2-40B4-BE49-F238E27FC236}">
                <a16:creationId xmlns:a16="http://schemas.microsoft.com/office/drawing/2014/main" id="{8B6FB2F8-1CB4-892A-73C7-EC2A463FB62D}"/>
              </a:ext>
            </a:extLst>
          </p:cNvPr>
          <p:cNvSpPr/>
          <p:nvPr/>
        </p:nvSpPr>
        <p:spPr>
          <a:xfrm rot="10800000" flipH="1" flipV="1">
            <a:off x="4262212" y="3370985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Google Shape;138;p7">
            <a:extLst>
              <a:ext uri="{FF2B5EF4-FFF2-40B4-BE49-F238E27FC236}">
                <a16:creationId xmlns:a16="http://schemas.microsoft.com/office/drawing/2014/main" id="{456CA39E-2174-22A2-ECE3-DC216BE0070C}"/>
              </a:ext>
            </a:extLst>
          </p:cNvPr>
          <p:cNvSpPr/>
          <p:nvPr/>
        </p:nvSpPr>
        <p:spPr>
          <a:xfrm rot="10800000" flipH="1" flipV="1">
            <a:off x="3516789" y="7279822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Google Shape;138;p7">
            <a:extLst>
              <a:ext uri="{FF2B5EF4-FFF2-40B4-BE49-F238E27FC236}">
                <a16:creationId xmlns:a16="http://schemas.microsoft.com/office/drawing/2014/main" id="{20743C6E-711B-8604-9876-77BA70A7B4F4}"/>
              </a:ext>
            </a:extLst>
          </p:cNvPr>
          <p:cNvSpPr/>
          <p:nvPr/>
        </p:nvSpPr>
        <p:spPr>
          <a:xfrm rot="10800000" flipH="1" flipV="1">
            <a:off x="3516790" y="6498542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Google Shape;138;p7">
            <a:extLst>
              <a:ext uri="{FF2B5EF4-FFF2-40B4-BE49-F238E27FC236}">
                <a16:creationId xmlns:a16="http://schemas.microsoft.com/office/drawing/2014/main" id="{E69FA962-3B49-5919-0D8A-4D41D690DBEF}"/>
              </a:ext>
            </a:extLst>
          </p:cNvPr>
          <p:cNvSpPr/>
          <p:nvPr/>
        </p:nvSpPr>
        <p:spPr>
          <a:xfrm rot="10800000" flipH="1" flipV="1">
            <a:off x="3516791" y="5717262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Google Shape;138;p7">
            <a:extLst>
              <a:ext uri="{FF2B5EF4-FFF2-40B4-BE49-F238E27FC236}">
                <a16:creationId xmlns:a16="http://schemas.microsoft.com/office/drawing/2014/main" id="{9DA2C408-9BD4-508E-6552-D5A39C0994C5}"/>
              </a:ext>
            </a:extLst>
          </p:cNvPr>
          <p:cNvSpPr/>
          <p:nvPr/>
        </p:nvSpPr>
        <p:spPr>
          <a:xfrm rot="10800000" flipH="1" flipV="1">
            <a:off x="3519302" y="3373422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Google Shape;138;p7">
            <a:extLst>
              <a:ext uri="{FF2B5EF4-FFF2-40B4-BE49-F238E27FC236}">
                <a16:creationId xmlns:a16="http://schemas.microsoft.com/office/drawing/2014/main" id="{913ED454-DF2A-A757-F909-872A36B7CEC9}"/>
              </a:ext>
            </a:extLst>
          </p:cNvPr>
          <p:cNvSpPr/>
          <p:nvPr/>
        </p:nvSpPr>
        <p:spPr>
          <a:xfrm rot="10800000" flipH="1" flipV="1">
            <a:off x="2775896" y="7276428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Google Shape;138;p7">
            <a:extLst>
              <a:ext uri="{FF2B5EF4-FFF2-40B4-BE49-F238E27FC236}">
                <a16:creationId xmlns:a16="http://schemas.microsoft.com/office/drawing/2014/main" id="{2BF44CFD-3BF4-D81E-A397-416608085E71}"/>
              </a:ext>
            </a:extLst>
          </p:cNvPr>
          <p:cNvSpPr/>
          <p:nvPr/>
        </p:nvSpPr>
        <p:spPr>
          <a:xfrm rot="10800000" flipH="1" flipV="1">
            <a:off x="2775897" y="6495148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Google Shape;138;p7">
            <a:extLst>
              <a:ext uri="{FF2B5EF4-FFF2-40B4-BE49-F238E27FC236}">
                <a16:creationId xmlns:a16="http://schemas.microsoft.com/office/drawing/2014/main" id="{55035720-7F1B-95A7-D551-7AE1BCF3A75A}"/>
              </a:ext>
            </a:extLst>
          </p:cNvPr>
          <p:cNvSpPr/>
          <p:nvPr/>
        </p:nvSpPr>
        <p:spPr>
          <a:xfrm rot="10800000" flipH="1" flipV="1">
            <a:off x="2775898" y="5713868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Google Shape;138;p7">
            <a:extLst>
              <a:ext uri="{FF2B5EF4-FFF2-40B4-BE49-F238E27FC236}">
                <a16:creationId xmlns:a16="http://schemas.microsoft.com/office/drawing/2014/main" id="{252CF2AB-E3F0-C325-B1AD-CAA515D8C6B7}"/>
              </a:ext>
            </a:extLst>
          </p:cNvPr>
          <p:cNvSpPr/>
          <p:nvPr/>
        </p:nvSpPr>
        <p:spPr>
          <a:xfrm rot="10800000" flipH="1" flipV="1">
            <a:off x="2778409" y="3370028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Google Shape;138;p7">
            <a:extLst>
              <a:ext uri="{FF2B5EF4-FFF2-40B4-BE49-F238E27FC236}">
                <a16:creationId xmlns:a16="http://schemas.microsoft.com/office/drawing/2014/main" id="{3E784FB1-3199-926F-3BCD-FAF03876575B}"/>
              </a:ext>
            </a:extLst>
          </p:cNvPr>
          <p:cNvSpPr/>
          <p:nvPr/>
        </p:nvSpPr>
        <p:spPr>
          <a:xfrm rot="10800000" flipH="1" flipV="1">
            <a:off x="2076943" y="7273034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Google Shape;138;p7">
            <a:extLst>
              <a:ext uri="{FF2B5EF4-FFF2-40B4-BE49-F238E27FC236}">
                <a16:creationId xmlns:a16="http://schemas.microsoft.com/office/drawing/2014/main" id="{475BAB68-CC88-6F5C-DCAA-03A0955AF843}"/>
              </a:ext>
            </a:extLst>
          </p:cNvPr>
          <p:cNvSpPr/>
          <p:nvPr/>
        </p:nvSpPr>
        <p:spPr>
          <a:xfrm rot="10800000" flipH="1" flipV="1">
            <a:off x="2076944" y="6491754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Google Shape;138;p7">
            <a:extLst>
              <a:ext uri="{FF2B5EF4-FFF2-40B4-BE49-F238E27FC236}">
                <a16:creationId xmlns:a16="http://schemas.microsoft.com/office/drawing/2014/main" id="{ED5F46C1-DC95-BAD5-1C72-6AB12D7C826A}"/>
              </a:ext>
            </a:extLst>
          </p:cNvPr>
          <p:cNvSpPr/>
          <p:nvPr/>
        </p:nvSpPr>
        <p:spPr>
          <a:xfrm rot="10800000" flipH="1" flipV="1">
            <a:off x="2076945" y="5710474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Google Shape;138;p7">
            <a:extLst>
              <a:ext uri="{FF2B5EF4-FFF2-40B4-BE49-F238E27FC236}">
                <a16:creationId xmlns:a16="http://schemas.microsoft.com/office/drawing/2014/main" id="{C9D418B1-4E66-92F4-DE64-E6B63EC65A69}"/>
              </a:ext>
            </a:extLst>
          </p:cNvPr>
          <p:cNvSpPr/>
          <p:nvPr/>
        </p:nvSpPr>
        <p:spPr>
          <a:xfrm rot="10800000" flipH="1" flipV="1">
            <a:off x="2079456" y="3366634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Google Shape;138;p7">
            <a:extLst>
              <a:ext uri="{FF2B5EF4-FFF2-40B4-BE49-F238E27FC236}">
                <a16:creationId xmlns:a16="http://schemas.microsoft.com/office/drawing/2014/main" id="{39FB67F6-862F-CE2A-6561-AE78D35EF14D}"/>
              </a:ext>
            </a:extLst>
          </p:cNvPr>
          <p:cNvSpPr/>
          <p:nvPr/>
        </p:nvSpPr>
        <p:spPr>
          <a:xfrm rot="10800000" flipH="1" flipV="1">
            <a:off x="1336050" y="7269640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Google Shape;138;p7">
            <a:extLst>
              <a:ext uri="{FF2B5EF4-FFF2-40B4-BE49-F238E27FC236}">
                <a16:creationId xmlns:a16="http://schemas.microsoft.com/office/drawing/2014/main" id="{FEB39549-4275-2921-7CFE-C52941D683B0}"/>
              </a:ext>
            </a:extLst>
          </p:cNvPr>
          <p:cNvSpPr/>
          <p:nvPr/>
        </p:nvSpPr>
        <p:spPr>
          <a:xfrm rot="10800000" flipH="1" flipV="1">
            <a:off x="1336051" y="6488360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Google Shape;138;p7">
            <a:extLst>
              <a:ext uri="{FF2B5EF4-FFF2-40B4-BE49-F238E27FC236}">
                <a16:creationId xmlns:a16="http://schemas.microsoft.com/office/drawing/2014/main" id="{D5AFBAB7-5B7D-BC09-52DE-0934CEDFF677}"/>
              </a:ext>
            </a:extLst>
          </p:cNvPr>
          <p:cNvSpPr/>
          <p:nvPr/>
        </p:nvSpPr>
        <p:spPr>
          <a:xfrm rot="10800000" flipH="1" flipV="1">
            <a:off x="1336052" y="5707080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Google Shape;138;p7">
            <a:extLst>
              <a:ext uri="{FF2B5EF4-FFF2-40B4-BE49-F238E27FC236}">
                <a16:creationId xmlns:a16="http://schemas.microsoft.com/office/drawing/2014/main" id="{1136A5C9-4B92-9A35-D44A-086C9F333495}"/>
              </a:ext>
            </a:extLst>
          </p:cNvPr>
          <p:cNvSpPr/>
          <p:nvPr/>
        </p:nvSpPr>
        <p:spPr>
          <a:xfrm rot="10800000" flipH="1" flipV="1">
            <a:off x="1338563" y="3363240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E5259491-56D6-1C8D-C468-75328EADE64E}"/>
              </a:ext>
            </a:extLst>
          </p:cNvPr>
          <p:cNvSpPr/>
          <p:nvPr/>
        </p:nvSpPr>
        <p:spPr>
          <a:xfrm rot="10800000" flipV="1">
            <a:off x="4286896" y="4945488"/>
            <a:ext cx="162730" cy="512127"/>
          </a:xfrm>
          <a:custGeom>
            <a:avLst/>
            <a:gdLst>
              <a:gd name="connsiteX0" fmla="*/ 5963 w 162730"/>
              <a:gd name="connsiteY0" fmla="*/ 278677 h 512127"/>
              <a:gd name="connsiteX1" fmla="*/ 24306 w 162730"/>
              <a:gd name="connsiteY1" fmla="*/ 278677 h 512127"/>
              <a:gd name="connsiteX2" fmla="*/ 37638 w 162730"/>
              <a:gd name="connsiteY2" fmla="*/ 280287 h 512127"/>
              <a:gd name="connsiteX3" fmla="*/ 52671 w 162730"/>
              <a:gd name="connsiteY3" fmla="*/ 281987 h 512127"/>
              <a:gd name="connsiteX4" fmla="*/ 66003 w 162730"/>
              <a:gd name="connsiteY4" fmla="*/ 285298 h 512127"/>
              <a:gd name="connsiteX5" fmla="*/ 77725 w 162730"/>
              <a:gd name="connsiteY5" fmla="*/ 290309 h 512127"/>
              <a:gd name="connsiteX6" fmla="*/ 91057 w 162730"/>
              <a:gd name="connsiteY6" fmla="*/ 295320 h 512127"/>
              <a:gd name="connsiteX7" fmla="*/ 102689 w 162730"/>
              <a:gd name="connsiteY7" fmla="*/ 303641 h 512127"/>
              <a:gd name="connsiteX8" fmla="*/ 112711 w 162730"/>
              <a:gd name="connsiteY8" fmla="*/ 310352 h 512127"/>
              <a:gd name="connsiteX9" fmla="*/ 122733 w 162730"/>
              <a:gd name="connsiteY9" fmla="*/ 320374 h 512127"/>
              <a:gd name="connsiteX10" fmla="*/ 131054 w 162730"/>
              <a:gd name="connsiteY10" fmla="*/ 330306 h 512127"/>
              <a:gd name="connsiteX11" fmla="*/ 139465 w 162730"/>
              <a:gd name="connsiteY11" fmla="*/ 340328 h 512127"/>
              <a:gd name="connsiteX12" fmla="*/ 146086 w 162730"/>
              <a:gd name="connsiteY12" fmla="*/ 352049 h 512127"/>
              <a:gd name="connsiteX13" fmla="*/ 152797 w 162730"/>
              <a:gd name="connsiteY13" fmla="*/ 363682 h 512127"/>
              <a:gd name="connsiteX14" fmla="*/ 157808 w 162730"/>
              <a:gd name="connsiteY14" fmla="*/ 377014 h 512127"/>
              <a:gd name="connsiteX15" fmla="*/ 161119 w 162730"/>
              <a:gd name="connsiteY15" fmla="*/ 390346 h 512127"/>
              <a:gd name="connsiteX16" fmla="*/ 162730 w 162730"/>
              <a:gd name="connsiteY16" fmla="*/ 403768 h 512127"/>
              <a:gd name="connsiteX17" fmla="*/ 162730 w 162730"/>
              <a:gd name="connsiteY17" fmla="*/ 418711 h 512127"/>
              <a:gd name="connsiteX18" fmla="*/ 162730 w 162730"/>
              <a:gd name="connsiteY18" fmla="*/ 462108 h 512127"/>
              <a:gd name="connsiteX19" fmla="*/ 162730 w 162730"/>
              <a:gd name="connsiteY19" fmla="*/ 472130 h 512127"/>
              <a:gd name="connsiteX20" fmla="*/ 159419 w 162730"/>
              <a:gd name="connsiteY20" fmla="*/ 480451 h 512127"/>
              <a:gd name="connsiteX21" fmla="*/ 154408 w 162730"/>
              <a:gd name="connsiteY21" fmla="*/ 488773 h 512127"/>
              <a:gd name="connsiteX22" fmla="*/ 149397 w 162730"/>
              <a:gd name="connsiteY22" fmla="*/ 497094 h 512127"/>
              <a:gd name="connsiteX23" fmla="*/ 141076 w 162730"/>
              <a:gd name="connsiteY23" fmla="*/ 503805 h 512127"/>
              <a:gd name="connsiteX24" fmla="*/ 132754 w 162730"/>
              <a:gd name="connsiteY24" fmla="*/ 507116 h 512127"/>
              <a:gd name="connsiteX25" fmla="*/ 124433 w 162730"/>
              <a:gd name="connsiteY25" fmla="*/ 510427 h 512127"/>
              <a:gd name="connsiteX26" fmla="*/ 114411 w 162730"/>
              <a:gd name="connsiteY26" fmla="*/ 512127 h 512127"/>
              <a:gd name="connsiteX27" fmla="*/ 0 w 162730"/>
              <a:gd name="connsiteY27" fmla="*/ 512127 h 512127"/>
              <a:gd name="connsiteX28" fmla="*/ 0 w 162730"/>
              <a:gd name="connsiteY28" fmla="*/ 281049 h 512127"/>
              <a:gd name="connsiteX29" fmla="*/ 0 w 162730"/>
              <a:gd name="connsiteY29" fmla="*/ 0 h 512127"/>
              <a:gd name="connsiteX30" fmla="*/ 5963 w 162730"/>
              <a:gd name="connsiteY30" fmla="*/ 3440 h 512127"/>
              <a:gd name="connsiteX31" fmla="*/ 15984 w 162730"/>
              <a:gd name="connsiteY31" fmla="*/ 10151 h 512127"/>
              <a:gd name="connsiteX32" fmla="*/ 24306 w 162730"/>
              <a:gd name="connsiteY32" fmla="*/ 20083 h 512127"/>
              <a:gd name="connsiteX33" fmla="*/ 34327 w 162730"/>
              <a:gd name="connsiteY33" fmla="*/ 28494 h 512127"/>
              <a:gd name="connsiteX34" fmla="*/ 41038 w 162730"/>
              <a:gd name="connsiteY34" fmla="*/ 38426 h 512127"/>
              <a:gd name="connsiteX35" fmla="*/ 47660 w 162730"/>
              <a:gd name="connsiteY35" fmla="*/ 50148 h 512127"/>
              <a:gd name="connsiteX36" fmla="*/ 52671 w 162730"/>
              <a:gd name="connsiteY36" fmla="*/ 61780 h 512127"/>
              <a:gd name="connsiteX37" fmla="*/ 57681 w 162730"/>
              <a:gd name="connsiteY37" fmla="*/ 73502 h 512127"/>
              <a:gd name="connsiteX38" fmla="*/ 60992 w 162730"/>
              <a:gd name="connsiteY38" fmla="*/ 86834 h 512127"/>
              <a:gd name="connsiteX39" fmla="*/ 62692 w 162730"/>
              <a:gd name="connsiteY39" fmla="*/ 100167 h 512127"/>
              <a:gd name="connsiteX40" fmla="*/ 64392 w 162730"/>
              <a:gd name="connsiteY40" fmla="*/ 113499 h 512127"/>
              <a:gd name="connsiteX41" fmla="*/ 62692 w 162730"/>
              <a:gd name="connsiteY41" fmla="*/ 126831 h 512127"/>
              <a:gd name="connsiteX42" fmla="*/ 60992 w 162730"/>
              <a:gd name="connsiteY42" fmla="*/ 140164 h 512127"/>
              <a:gd name="connsiteX43" fmla="*/ 57681 w 162730"/>
              <a:gd name="connsiteY43" fmla="*/ 153585 h 512127"/>
              <a:gd name="connsiteX44" fmla="*/ 52671 w 162730"/>
              <a:gd name="connsiteY44" fmla="*/ 165218 h 512127"/>
              <a:gd name="connsiteX45" fmla="*/ 47660 w 162730"/>
              <a:gd name="connsiteY45" fmla="*/ 176939 h 512127"/>
              <a:gd name="connsiteX46" fmla="*/ 41038 w 162730"/>
              <a:gd name="connsiteY46" fmla="*/ 186872 h 512127"/>
              <a:gd name="connsiteX47" fmla="*/ 34327 w 162730"/>
              <a:gd name="connsiteY47" fmla="*/ 198593 h 512127"/>
              <a:gd name="connsiteX48" fmla="*/ 24306 w 162730"/>
              <a:gd name="connsiteY48" fmla="*/ 206915 h 512127"/>
              <a:gd name="connsiteX49" fmla="*/ 15984 w 162730"/>
              <a:gd name="connsiteY49" fmla="*/ 215236 h 512127"/>
              <a:gd name="connsiteX50" fmla="*/ 5963 w 162730"/>
              <a:gd name="connsiteY50" fmla="*/ 223558 h 512127"/>
              <a:gd name="connsiteX51" fmla="*/ 0 w 162730"/>
              <a:gd name="connsiteY51" fmla="*/ 226998 h 512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62730" h="512127">
                <a:moveTo>
                  <a:pt x="5963" y="278677"/>
                </a:moveTo>
                <a:lnTo>
                  <a:pt x="24306" y="278677"/>
                </a:lnTo>
                <a:lnTo>
                  <a:pt x="37638" y="280287"/>
                </a:lnTo>
                <a:lnTo>
                  <a:pt x="52671" y="281987"/>
                </a:lnTo>
                <a:lnTo>
                  <a:pt x="66003" y="285298"/>
                </a:lnTo>
                <a:lnTo>
                  <a:pt x="77725" y="290309"/>
                </a:lnTo>
                <a:lnTo>
                  <a:pt x="91057" y="295320"/>
                </a:lnTo>
                <a:lnTo>
                  <a:pt x="102689" y="303641"/>
                </a:lnTo>
                <a:lnTo>
                  <a:pt x="112711" y="310352"/>
                </a:lnTo>
                <a:lnTo>
                  <a:pt x="122733" y="320374"/>
                </a:lnTo>
                <a:lnTo>
                  <a:pt x="131054" y="330306"/>
                </a:lnTo>
                <a:lnTo>
                  <a:pt x="139465" y="340328"/>
                </a:lnTo>
                <a:lnTo>
                  <a:pt x="146086" y="352049"/>
                </a:lnTo>
                <a:lnTo>
                  <a:pt x="152797" y="363682"/>
                </a:lnTo>
                <a:lnTo>
                  <a:pt x="157808" y="377014"/>
                </a:lnTo>
                <a:lnTo>
                  <a:pt x="161119" y="390346"/>
                </a:lnTo>
                <a:lnTo>
                  <a:pt x="162730" y="403768"/>
                </a:lnTo>
                <a:lnTo>
                  <a:pt x="162730" y="418711"/>
                </a:lnTo>
                <a:lnTo>
                  <a:pt x="162730" y="462108"/>
                </a:lnTo>
                <a:lnTo>
                  <a:pt x="162730" y="472130"/>
                </a:lnTo>
                <a:lnTo>
                  <a:pt x="159419" y="480451"/>
                </a:lnTo>
                <a:lnTo>
                  <a:pt x="154408" y="488773"/>
                </a:lnTo>
                <a:lnTo>
                  <a:pt x="149397" y="497094"/>
                </a:lnTo>
                <a:lnTo>
                  <a:pt x="141076" y="503805"/>
                </a:lnTo>
                <a:lnTo>
                  <a:pt x="132754" y="507116"/>
                </a:lnTo>
                <a:lnTo>
                  <a:pt x="124433" y="510427"/>
                </a:lnTo>
                <a:lnTo>
                  <a:pt x="114411" y="512127"/>
                </a:lnTo>
                <a:lnTo>
                  <a:pt x="0" y="512127"/>
                </a:lnTo>
                <a:lnTo>
                  <a:pt x="0" y="281049"/>
                </a:lnTo>
                <a:close/>
                <a:moveTo>
                  <a:pt x="0" y="0"/>
                </a:moveTo>
                <a:lnTo>
                  <a:pt x="5963" y="3440"/>
                </a:lnTo>
                <a:lnTo>
                  <a:pt x="15984" y="10151"/>
                </a:lnTo>
                <a:lnTo>
                  <a:pt x="24306" y="20083"/>
                </a:lnTo>
                <a:lnTo>
                  <a:pt x="34327" y="28494"/>
                </a:lnTo>
                <a:lnTo>
                  <a:pt x="41038" y="38426"/>
                </a:lnTo>
                <a:lnTo>
                  <a:pt x="47660" y="50148"/>
                </a:lnTo>
                <a:lnTo>
                  <a:pt x="52671" y="61780"/>
                </a:lnTo>
                <a:lnTo>
                  <a:pt x="57681" y="73502"/>
                </a:lnTo>
                <a:lnTo>
                  <a:pt x="60992" y="86834"/>
                </a:lnTo>
                <a:lnTo>
                  <a:pt x="62692" y="100167"/>
                </a:lnTo>
                <a:lnTo>
                  <a:pt x="64392" y="113499"/>
                </a:lnTo>
                <a:lnTo>
                  <a:pt x="62692" y="126831"/>
                </a:lnTo>
                <a:lnTo>
                  <a:pt x="60992" y="140164"/>
                </a:lnTo>
                <a:lnTo>
                  <a:pt x="57681" y="153585"/>
                </a:lnTo>
                <a:lnTo>
                  <a:pt x="52671" y="165218"/>
                </a:lnTo>
                <a:lnTo>
                  <a:pt x="47660" y="176939"/>
                </a:lnTo>
                <a:lnTo>
                  <a:pt x="41038" y="186872"/>
                </a:lnTo>
                <a:lnTo>
                  <a:pt x="34327" y="198593"/>
                </a:lnTo>
                <a:lnTo>
                  <a:pt x="24306" y="206915"/>
                </a:lnTo>
                <a:lnTo>
                  <a:pt x="15984" y="215236"/>
                </a:lnTo>
                <a:lnTo>
                  <a:pt x="5963" y="223558"/>
                </a:lnTo>
                <a:lnTo>
                  <a:pt x="0" y="226998"/>
                </a:ln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Google Shape;138;p7">
            <a:extLst>
              <a:ext uri="{FF2B5EF4-FFF2-40B4-BE49-F238E27FC236}">
                <a16:creationId xmlns:a16="http://schemas.microsoft.com/office/drawing/2014/main" id="{CF350CC0-7008-CD57-B353-E281062F3B6D}"/>
              </a:ext>
            </a:extLst>
          </p:cNvPr>
          <p:cNvSpPr/>
          <p:nvPr/>
        </p:nvSpPr>
        <p:spPr>
          <a:xfrm rot="10800000" flipH="1" flipV="1">
            <a:off x="7928003" y="4136413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Google Shape;138;p7">
            <a:extLst>
              <a:ext uri="{FF2B5EF4-FFF2-40B4-BE49-F238E27FC236}">
                <a16:creationId xmlns:a16="http://schemas.microsoft.com/office/drawing/2014/main" id="{E902A116-0806-4B20-A590-9774B53ABE94}"/>
              </a:ext>
            </a:extLst>
          </p:cNvPr>
          <p:cNvSpPr/>
          <p:nvPr/>
        </p:nvSpPr>
        <p:spPr>
          <a:xfrm rot="10800000" flipH="1" flipV="1">
            <a:off x="7928003" y="3355133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Google Shape;138;p7">
            <a:extLst>
              <a:ext uri="{FF2B5EF4-FFF2-40B4-BE49-F238E27FC236}">
                <a16:creationId xmlns:a16="http://schemas.microsoft.com/office/drawing/2014/main" id="{D8BEFE70-7239-AC84-263D-EB41A6EE7E7C}"/>
              </a:ext>
            </a:extLst>
          </p:cNvPr>
          <p:cNvSpPr/>
          <p:nvPr/>
        </p:nvSpPr>
        <p:spPr>
          <a:xfrm rot="10800000" flipH="1" flipV="1">
            <a:off x="7187110" y="4133019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Google Shape;138;p7">
            <a:extLst>
              <a:ext uri="{FF2B5EF4-FFF2-40B4-BE49-F238E27FC236}">
                <a16:creationId xmlns:a16="http://schemas.microsoft.com/office/drawing/2014/main" id="{467C74C5-87B7-A77D-A519-3D0DDBEE64C9}"/>
              </a:ext>
            </a:extLst>
          </p:cNvPr>
          <p:cNvSpPr/>
          <p:nvPr/>
        </p:nvSpPr>
        <p:spPr>
          <a:xfrm rot="10800000" flipH="1" flipV="1">
            <a:off x="7187110" y="3351739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Google Shape;138;p7">
            <a:extLst>
              <a:ext uri="{FF2B5EF4-FFF2-40B4-BE49-F238E27FC236}">
                <a16:creationId xmlns:a16="http://schemas.microsoft.com/office/drawing/2014/main" id="{E151B7B6-FD15-D804-0D3D-595B6A590383}"/>
              </a:ext>
            </a:extLst>
          </p:cNvPr>
          <p:cNvSpPr/>
          <p:nvPr/>
        </p:nvSpPr>
        <p:spPr>
          <a:xfrm rot="10800000" flipH="1" flipV="1">
            <a:off x="6444200" y="4135456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72" name="Google Shape;138;p7">
            <a:extLst>
              <a:ext uri="{FF2B5EF4-FFF2-40B4-BE49-F238E27FC236}">
                <a16:creationId xmlns:a16="http://schemas.microsoft.com/office/drawing/2014/main" id="{E8A68866-A850-6955-DCDA-B37A6FDA37B8}"/>
              </a:ext>
            </a:extLst>
          </p:cNvPr>
          <p:cNvSpPr/>
          <p:nvPr/>
        </p:nvSpPr>
        <p:spPr>
          <a:xfrm rot="10800000" flipH="1" flipV="1">
            <a:off x="6444200" y="3354176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73" name="Google Shape;138;p7">
            <a:extLst>
              <a:ext uri="{FF2B5EF4-FFF2-40B4-BE49-F238E27FC236}">
                <a16:creationId xmlns:a16="http://schemas.microsoft.com/office/drawing/2014/main" id="{D4F06086-22BD-ECA2-899E-7B3D9A842FFD}"/>
              </a:ext>
            </a:extLst>
          </p:cNvPr>
          <p:cNvSpPr/>
          <p:nvPr/>
        </p:nvSpPr>
        <p:spPr>
          <a:xfrm rot="10800000" flipH="1" flipV="1">
            <a:off x="5703307" y="4132062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75" name="Google Shape;138;p7">
            <a:extLst>
              <a:ext uri="{FF2B5EF4-FFF2-40B4-BE49-F238E27FC236}">
                <a16:creationId xmlns:a16="http://schemas.microsoft.com/office/drawing/2014/main" id="{770013B6-D4D2-1A59-F2F6-AC153E10E59B}"/>
              </a:ext>
            </a:extLst>
          </p:cNvPr>
          <p:cNvSpPr/>
          <p:nvPr/>
        </p:nvSpPr>
        <p:spPr>
          <a:xfrm rot="10800000" flipH="1" flipV="1">
            <a:off x="5703307" y="3350782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76" name="Google Shape;138;p7">
            <a:extLst>
              <a:ext uri="{FF2B5EF4-FFF2-40B4-BE49-F238E27FC236}">
                <a16:creationId xmlns:a16="http://schemas.microsoft.com/office/drawing/2014/main" id="{D1605ACF-E426-A41A-C40A-0597DED6C4E6}"/>
              </a:ext>
            </a:extLst>
          </p:cNvPr>
          <p:cNvSpPr/>
          <p:nvPr/>
        </p:nvSpPr>
        <p:spPr>
          <a:xfrm rot="10800000" flipH="1" flipV="1">
            <a:off x="5000594" y="4140764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77" name="Google Shape;138;p7">
            <a:extLst>
              <a:ext uri="{FF2B5EF4-FFF2-40B4-BE49-F238E27FC236}">
                <a16:creationId xmlns:a16="http://schemas.microsoft.com/office/drawing/2014/main" id="{5C085628-098B-9615-E02D-7F564F392784}"/>
              </a:ext>
            </a:extLst>
          </p:cNvPr>
          <p:cNvSpPr/>
          <p:nvPr/>
        </p:nvSpPr>
        <p:spPr>
          <a:xfrm rot="10800000" flipH="1" flipV="1">
            <a:off x="4259701" y="4137370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78" name="Google Shape;138;p7">
            <a:extLst>
              <a:ext uri="{FF2B5EF4-FFF2-40B4-BE49-F238E27FC236}">
                <a16:creationId xmlns:a16="http://schemas.microsoft.com/office/drawing/2014/main" id="{553CA009-22D6-AF16-1B04-FF06E9F3E939}"/>
              </a:ext>
            </a:extLst>
          </p:cNvPr>
          <p:cNvSpPr/>
          <p:nvPr/>
        </p:nvSpPr>
        <p:spPr>
          <a:xfrm rot="10800000" flipH="1" flipV="1">
            <a:off x="3514280" y="4921087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79" name="Google Shape;138;p7">
            <a:extLst>
              <a:ext uri="{FF2B5EF4-FFF2-40B4-BE49-F238E27FC236}">
                <a16:creationId xmlns:a16="http://schemas.microsoft.com/office/drawing/2014/main" id="{7C841533-52D4-6471-3902-526A7E62DB7F}"/>
              </a:ext>
            </a:extLst>
          </p:cNvPr>
          <p:cNvSpPr/>
          <p:nvPr/>
        </p:nvSpPr>
        <p:spPr>
          <a:xfrm rot="10800000" flipH="1" flipV="1">
            <a:off x="3516791" y="4139807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80" name="Google Shape;138;p7">
            <a:extLst>
              <a:ext uri="{FF2B5EF4-FFF2-40B4-BE49-F238E27FC236}">
                <a16:creationId xmlns:a16="http://schemas.microsoft.com/office/drawing/2014/main" id="{48DB2EEF-A2C6-367F-4F8E-801C501E54A6}"/>
              </a:ext>
            </a:extLst>
          </p:cNvPr>
          <p:cNvSpPr/>
          <p:nvPr/>
        </p:nvSpPr>
        <p:spPr>
          <a:xfrm rot="10800000" flipH="1" flipV="1">
            <a:off x="2773387" y="4917693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81" name="Google Shape;138;p7">
            <a:extLst>
              <a:ext uri="{FF2B5EF4-FFF2-40B4-BE49-F238E27FC236}">
                <a16:creationId xmlns:a16="http://schemas.microsoft.com/office/drawing/2014/main" id="{8C63CE5E-4004-0E9A-24C9-7F95AFD1624E}"/>
              </a:ext>
            </a:extLst>
          </p:cNvPr>
          <p:cNvSpPr/>
          <p:nvPr/>
        </p:nvSpPr>
        <p:spPr>
          <a:xfrm rot="10800000" flipH="1" flipV="1">
            <a:off x="2775898" y="4136413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82" name="Google Shape;138;p7">
            <a:extLst>
              <a:ext uri="{FF2B5EF4-FFF2-40B4-BE49-F238E27FC236}">
                <a16:creationId xmlns:a16="http://schemas.microsoft.com/office/drawing/2014/main" id="{2E36AA25-8F36-F995-6810-008F4F780169}"/>
              </a:ext>
            </a:extLst>
          </p:cNvPr>
          <p:cNvSpPr/>
          <p:nvPr/>
        </p:nvSpPr>
        <p:spPr>
          <a:xfrm rot="10800000" flipH="1" flipV="1">
            <a:off x="2074434" y="4914299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83" name="Google Shape;138;p7">
            <a:extLst>
              <a:ext uri="{FF2B5EF4-FFF2-40B4-BE49-F238E27FC236}">
                <a16:creationId xmlns:a16="http://schemas.microsoft.com/office/drawing/2014/main" id="{01261534-0EB2-ADD9-E691-8878B4043330}"/>
              </a:ext>
            </a:extLst>
          </p:cNvPr>
          <p:cNvSpPr/>
          <p:nvPr/>
        </p:nvSpPr>
        <p:spPr>
          <a:xfrm rot="10800000" flipH="1" flipV="1">
            <a:off x="2076945" y="4133019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84" name="Google Shape;138;p7">
            <a:extLst>
              <a:ext uri="{FF2B5EF4-FFF2-40B4-BE49-F238E27FC236}">
                <a16:creationId xmlns:a16="http://schemas.microsoft.com/office/drawing/2014/main" id="{0E721469-2ED0-99BF-1820-DD22EDEA65D9}"/>
              </a:ext>
            </a:extLst>
          </p:cNvPr>
          <p:cNvSpPr/>
          <p:nvPr/>
        </p:nvSpPr>
        <p:spPr>
          <a:xfrm rot="10800000" flipH="1" flipV="1">
            <a:off x="1333541" y="4910905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85" name="Google Shape;138;p7">
            <a:extLst>
              <a:ext uri="{FF2B5EF4-FFF2-40B4-BE49-F238E27FC236}">
                <a16:creationId xmlns:a16="http://schemas.microsoft.com/office/drawing/2014/main" id="{BBBE7506-2E0E-AA20-7AEC-2CB5AE510F53}"/>
              </a:ext>
            </a:extLst>
          </p:cNvPr>
          <p:cNvSpPr/>
          <p:nvPr/>
        </p:nvSpPr>
        <p:spPr>
          <a:xfrm rot="10800000" flipH="1" flipV="1">
            <a:off x="1336052" y="4129625"/>
            <a:ext cx="463769" cy="532130"/>
          </a:xfrm>
          <a:custGeom>
            <a:avLst/>
            <a:gdLst/>
            <a:ahLst/>
            <a:cxnLst/>
            <a:rect l="l" t="t" r="r" b="b"/>
            <a:pathLst>
              <a:path w="5183" h="5947" extrusionOk="0">
                <a:moveTo>
                  <a:pt x="2592" y="0"/>
                </a:moveTo>
                <a:lnTo>
                  <a:pt x="2442" y="19"/>
                </a:lnTo>
                <a:lnTo>
                  <a:pt x="2293" y="37"/>
                </a:lnTo>
                <a:lnTo>
                  <a:pt x="2144" y="75"/>
                </a:lnTo>
                <a:lnTo>
                  <a:pt x="2014" y="130"/>
                </a:lnTo>
                <a:lnTo>
                  <a:pt x="1883" y="186"/>
                </a:lnTo>
                <a:lnTo>
                  <a:pt x="1771" y="261"/>
                </a:lnTo>
                <a:lnTo>
                  <a:pt x="1641" y="336"/>
                </a:lnTo>
                <a:lnTo>
                  <a:pt x="1548" y="447"/>
                </a:lnTo>
                <a:lnTo>
                  <a:pt x="1454" y="541"/>
                </a:lnTo>
                <a:lnTo>
                  <a:pt x="1361" y="652"/>
                </a:lnTo>
                <a:lnTo>
                  <a:pt x="1287" y="783"/>
                </a:lnTo>
                <a:lnTo>
                  <a:pt x="1231" y="913"/>
                </a:lnTo>
                <a:lnTo>
                  <a:pt x="1175" y="1044"/>
                </a:lnTo>
                <a:lnTo>
                  <a:pt x="1138" y="1193"/>
                </a:lnTo>
                <a:lnTo>
                  <a:pt x="1119" y="1342"/>
                </a:lnTo>
                <a:lnTo>
                  <a:pt x="1100" y="1491"/>
                </a:lnTo>
                <a:lnTo>
                  <a:pt x="1119" y="1640"/>
                </a:lnTo>
                <a:lnTo>
                  <a:pt x="1138" y="1789"/>
                </a:lnTo>
                <a:lnTo>
                  <a:pt x="1175" y="1939"/>
                </a:lnTo>
                <a:lnTo>
                  <a:pt x="1231" y="2069"/>
                </a:lnTo>
                <a:lnTo>
                  <a:pt x="1287" y="2200"/>
                </a:lnTo>
                <a:lnTo>
                  <a:pt x="1361" y="2311"/>
                </a:lnTo>
                <a:lnTo>
                  <a:pt x="1454" y="2442"/>
                </a:lnTo>
                <a:lnTo>
                  <a:pt x="1548" y="2535"/>
                </a:lnTo>
                <a:lnTo>
                  <a:pt x="1641" y="2628"/>
                </a:lnTo>
                <a:lnTo>
                  <a:pt x="1771" y="2721"/>
                </a:lnTo>
                <a:lnTo>
                  <a:pt x="1883" y="2796"/>
                </a:lnTo>
                <a:lnTo>
                  <a:pt x="2014" y="2852"/>
                </a:lnTo>
                <a:lnTo>
                  <a:pt x="2144" y="2908"/>
                </a:lnTo>
                <a:lnTo>
                  <a:pt x="2293" y="2945"/>
                </a:lnTo>
                <a:lnTo>
                  <a:pt x="2442" y="2964"/>
                </a:lnTo>
                <a:lnTo>
                  <a:pt x="2592" y="2982"/>
                </a:lnTo>
                <a:lnTo>
                  <a:pt x="2741" y="2964"/>
                </a:lnTo>
                <a:lnTo>
                  <a:pt x="2890" y="2945"/>
                </a:lnTo>
                <a:lnTo>
                  <a:pt x="3039" y="2908"/>
                </a:lnTo>
                <a:lnTo>
                  <a:pt x="3169" y="2852"/>
                </a:lnTo>
                <a:lnTo>
                  <a:pt x="3300" y="2796"/>
                </a:lnTo>
                <a:lnTo>
                  <a:pt x="3430" y="2721"/>
                </a:lnTo>
                <a:lnTo>
                  <a:pt x="3542" y="2628"/>
                </a:lnTo>
                <a:lnTo>
                  <a:pt x="3635" y="2535"/>
                </a:lnTo>
                <a:lnTo>
                  <a:pt x="3747" y="2442"/>
                </a:lnTo>
                <a:lnTo>
                  <a:pt x="3822" y="2311"/>
                </a:lnTo>
                <a:lnTo>
                  <a:pt x="3896" y="2200"/>
                </a:lnTo>
                <a:lnTo>
                  <a:pt x="3952" y="2069"/>
                </a:lnTo>
                <a:lnTo>
                  <a:pt x="4008" y="1939"/>
                </a:lnTo>
                <a:lnTo>
                  <a:pt x="4045" y="1789"/>
                </a:lnTo>
                <a:lnTo>
                  <a:pt x="4064" y="1640"/>
                </a:lnTo>
                <a:lnTo>
                  <a:pt x="4083" y="1491"/>
                </a:lnTo>
                <a:lnTo>
                  <a:pt x="4064" y="1342"/>
                </a:lnTo>
                <a:lnTo>
                  <a:pt x="4045" y="1193"/>
                </a:lnTo>
                <a:lnTo>
                  <a:pt x="4008" y="1044"/>
                </a:lnTo>
                <a:lnTo>
                  <a:pt x="3952" y="913"/>
                </a:lnTo>
                <a:lnTo>
                  <a:pt x="3896" y="783"/>
                </a:lnTo>
                <a:lnTo>
                  <a:pt x="3822" y="652"/>
                </a:lnTo>
                <a:lnTo>
                  <a:pt x="3747" y="541"/>
                </a:lnTo>
                <a:lnTo>
                  <a:pt x="3635" y="447"/>
                </a:lnTo>
                <a:lnTo>
                  <a:pt x="3542" y="336"/>
                </a:lnTo>
                <a:lnTo>
                  <a:pt x="3430" y="261"/>
                </a:lnTo>
                <a:lnTo>
                  <a:pt x="3300" y="186"/>
                </a:lnTo>
                <a:lnTo>
                  <a:pt x="3169" y="130"/>
                </a:lnTo>
                <a:lnTo>
                  <a:pt x="3039" y="75"/>
                </a:lnTo>
                <a:lnTo>
                  <a:pt x="2890" y="37"/>
                </a:lnTo>
                <a:lnTo>
                  <a:pt x="2741" y="19"/>
                </a:lnTo>
                <a:lnTo>
                  <a:pt x="2592" y="0"/>
                </a:lnTo>
                <a:close/>
                <a:moveTo>
                  <a:pt x="1548" y="3337"/>
                </a:moveTo>
                <a:lnTo>
                  <a:pt x="1399" y="3355"/>
                </a:lnTo>
                <a:lnTo>
                  <a:pt x="1231" y="3374"/>
                </a:lnTo>
                <a:lnTo>
                  <a:pt x="1082" y="3411"/>
                </a:lnTo>
                <a:lnTo>
                  <a:pt x="951" y="3467"/>
                </a:lnTo>
                <a:lnTo>
                  <a:pt x="802" y="3523"/>
                </a:lnTo>
                <a:lnTo>
                  <a:pt x="690" y="3616"/>
                </a:lnTo>
                <a:lnTo>
                  <a:pt x="560" y="3691"/>
                </a:lnTo>
                <a:lnTo>
                  <a:pt x="448" y="3803"/>
                </a:lnTo>
                <a:lnTo>
                  <a:pt x="355" y="3914"/>
                </a:lnTo>
                <a:lnTo>
                  <a:pt x="262" y="4026"/>
                </a:lnTo>
                <a:lnTo>
                  <a:pt x="187" y="4157"/>
                </a:lnTo>
                <a:lnTo>
                  <a:pt x="112" y="4287"/>
                </a:lnTo>
                <a:lnTo>
                  <a:pt x="57" y="4436"/>
                </a:lnTo>
                <a:lnTo>
                  <a:pt x="19" y="4585"/>
                </a:lnTo>
                <a:lnTo>
                  <a:pt x="1" y="4735"/>
                </a:lnTo>
                <a:lnTo>
                  <a:pt x="1" y="4902"/>
                </a:lnTo>
                <a:lnTo>
                  <a:pt x="1" y="5387"/>
                </a:lnTo>
                <a:lnTo>
                  <a:pt x="1" y="5499"/>
                </a:lnTo>
                <a:lnTo>
                  <a:pt x="38" y="5592"/>
                </a:lnTo>
                <a:lnTo>
                  <a:pt x="94" y="5685"/>
                </a:lnTo>
                <a:lnTo>
                  <a:pt x="150" y="5778"/>
                </a:lnTo>
                <a:lnTo>
                  <a:pt x="243" y="5853"/>
                </a:lnTo>
                <a:lnTo>
                  <a:pt x="336" y="5890"/>
                </a:lnTo>
                <a:lnTo>
                  <a:pt x="448" y="5927"/>
                </a:lnTo>
                <a:lnTo>
                  <a:pt x="560" y="5946"/>
                </a:lnTo>
                <a:lnTo>
                  <a:pt x="4642" y="5946"/>
                </a:lnTo>
                <a:lnTo>
                  <a:pt x="4754" y="5927"/>
                </a:lnTo>
                <a:lnTo>
                  <a:pt x="4847" y="5890"/>
                </a:lnTo>
                <a:lnTo>
                  <a:pt x="4940" y="5853"/>
                </a:lnTo>
                <a:lnTo>
                  <a:pt x="5033" y="5778"/>
                </a:lnTo>
                <a:lnTo>
                  <a:pt x="5089" y="5685"/>
                </a:lnTo>
                <a:lnTo>
                  <a:pt x="5145" y="5592"/>
                </a:lnTo>
                <a:lnTo>
                  <a:pt x="5182" y="5499"/>
                </a:lnTo>
                <a:lnTo>
                  <a:pt x="5182" y="5387"/>
                </a:lnTo>
                <a:lnTo>
                  <a:pt x="5182" y="4902"/>
                </a:lnTo>
                <a:lnTo>
                  <a:pt x="5182" y="4735"/>
                </a:lnTo>
                <a:lnTo>
                  <a:pt x="5164" y="4585"/>
                </a:lnTo>
                <a:lnTo>
                  <a:pt x="5127" y="4436"/>
                </a:lnTo>
                <a:lnTo>
                  <a:pt x="5071" y="4287"/>
                </a:lnTo>
                <a:lnTo>
                  <a:pt x="4996" y="4157"/>
                </a:lnTo>
                <a:lnTo>
                  <a:pt x="4922" y="4026"/>
                </a:lnTo>
                <a:lnTo>
                  <a:pt x="4828" y="3914"/>
                </a:lnTo>
                <a:lnTo>
                  <a:pt x="4735" y="3803"/>
                </a:lnTo>
                <a:lnTo>
                  <a:pt x="4623" y="3691"/>
                </a:lnTo>
                <a:lnTo>
                  <a:pt x="4511" y="3616"/>
                </a:lnTo>
                <a:lnTo>
                  <a:pt x="4381" y="3523"/>
                </a:lnTo>
                <a:lnTo>
                  <a:pt x="4232" y="3467"/>
                </a:lnTo>
                <a:lnTo>
                  <a:pt x="4101" y="3411"/>
                </a:lnTo>
                <a:lnTo>
                  <a:pt x="3952" y="3374"/>
                </a:lnTo>
                <a:lnTo>
                  <a:pt x="3784" y="3355"/>
                </a:lnTo>
                <a:lnTo>
                  <a:pt x="3635" y="3337"/>
                </a:lnTo>
                <a:lnTo>
                  <a:pt x="3430" y="3337"/>
                </a:lnTo>
                <a:lnTo>
                  <a:pt x="3244" y="3411"/>
                </a:lnTo>
                <a:lnTo>
                  <a:pt x="3039" y="3486"/>
                </a:lnTo>
                <a:lnTo>
                  <a:pt x="2815" y="3523"/>
                </a:lnTo>
                <a:lnTo>
                  <a:pt x="2368" y="3523"/>
                </a:lnTo>
                <a:lnTo>
                  <a:pt x="2163" y="3486"/>
                </a:lnTo>
                <a:lnTo>
                  <a:pt x="1939" y="3411"/>
                </a:lnTo>
                <a:lnTo>
                  <a:pt x="1753" y="3337"/>
                </a:ln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86" name="Freeform: Shape 3085">
            <a:extLst>
              <a:ext uri="{FF2B5EF4-FFF2-40B4-BE49-F238E27FC236}">
                <a16:creationId xmlns:a16="http://schemas.microsoft.com/office/drawing/2014/main" id="{6F829919-D553-6A41-9CFE-4BBD09F94B07}"/>
              </a:ext>
            </a:extLst>
          </p:cNvPr>
          <p:cNvSpPr/>
          <p:nvPr/>
        </p:nvSpPr>
        <p:spPr>
          <a:xfrm rot="10800000" flipH="1" flipV="1">
            <a:off x="6024444" y="7291990"/>
            <a:ext cx="162730" cy="512127"/>
          </a:xfrm>
          <a:custGeom>
            <a:avLst/>
            <a:gdLst>
              <a:gd name="connsiteX0" fmla="*/ 5963 w 162730"/>
              <a:gd name="connsiteY0" fmla="*/ 278677 h 512127"/>
              <a:gd name="connsiteX1" fmla="*/ 24306 w 162730"/>
              <a:gd name="connsiteY1" fmla="*/ 278677 h 512127"/>
              <a:gd name="connsiteX2" fmla="*/ 37638 w 162730"/>
              <a:gd name="connsiteY2" fmla="*/ 280287 h 512127"/>
              <a:gd name="connsiteX3" fmla="*/ 52671 w 162730"/>
              <a:gd name="connsiteY3" fmla="*/ 281987 h 512127"/>
              <a:gd name="connsiteX4" fmla="*/ 66003 w 162730"/>
              <a:gd name="connsiteY4" fmla="*/ 285298 h 512127"/>
              <a:gd name="connsiteX5" fmla="*/ 77725 w 162730"/>
              <a:gd name="connsiteY5" fmla="*/ 290309 h 512127"/>
              <a:gd name="connsiteX6" fmla="*/ 91057 w 162730"/>
              <a:gd name="connsiteY6" fmla="*/ 295320 h 512127"/>
              <a:gd name="connsiteX7" fmla="*/ 102689 w 162730"/>
              <a:gd name="connsiteY7" fmla="*/ 303641 h 512127"/>
              <a:gd name="connsiteX8" fmla="*/ 112711 w 162730"/>
              <a:gd name="connsiteY8" fmla="*/ 310352 h 512127"/>
              <a:gd name="connsiteX9" fmla="*/ 122733 w 162730"/>
              <a:gd name="connsiteY9" fmla="*/ 320374 h 512127"/>
              <a:gd name="connsiteX10" fmla="*/ 131054 w 162730"/>
              <a:gd name="connsiteY10" fmla="*/ 330306 h 512127"/>
              <a:gd name="connsiteX11" fmla="*/ 139465 w 162730"/>
              <a:gd name="connsiteY11" fmla="*/ 340328 h 512127"/>
              <a:gd name="connsiteX12" fmla="*/ 146086 w 162730"/>
              <a:gd name="connsiteY12" fmla="*/ 352049 h 512127"/>
              <a:gd name="connsiteX13" fmla="*/ 152797 w 162730"/>
              <a:gd name="connsiteY13" fmla="*/ 363682 h 512127"/>
              <a:gd name="connsiteX14" fmla="*/ 157808 w 162730"/>
              <a:gd name="connsiteY14" fmla="*/ 377014 h 512127"/>
              <a:gd name="connsiteX15" fmla="*/ 161119 w 162730"/>
              <a:gd name="connsiteY15" fmla="*/ 390346 h 512127"/>
              <a:gd name="connsiteX16" fmla="*/ 162730 w 162730"/>
              <a:gd name="connsiteY16" fmla="*/ 403768 h 512127"/>
              <a:gd name="connsiteX17" fmla="*/ 162730 w 162730"/>
              <a:gd name="connsiteY17" fmla="*/ 418711 h 512127"/>
              <a:gd name="connsiteX18" fmla="*/ 162730 w 162730"/>
              <a:gd name="connsiteY18" fmla="*/ 462108 h 512127"/>
              <a:gd name="connsiteX19" fmla="*/ 162730 w 162730"/>
              <a:gd name="connsiteY19" fmla="*/ 472130 h 512127"/>
              <a:gd name="connsiteX20" fmla="*/ 159419 w 162730"/>
              <a:gd name="connsiteY20" fmla="*/ 480451 h 512127"/>
              <a:gd name="connsiteX21" fmla="*/ 154408 w 162730"/>
              <a:gd name="connsiteY21" fmla="*/ 488773 h 512127"/>
              <a:gd name="connsiteX22" fmla="*/ 149397 w 162730"/>
              <a:gd name="connsiteY22" fmla="*/ 497094 h 512127"/>
              <a:gd name="connsiteX23" fmla="*/ 141076 w 162730"/>
              <a:gd name="connsiteY23" fmla="*/ 503805 h 512127"/>
              <a:gd name="connsiteX24" fmla="*/ 132754 w 162730"/>
              <a:gd name="connsiteY24" fmla="*/ 507116 h 512127"/>
              <a:gd name="connsiteX25" fmla="*/ 124433 w 162730"/>
              <a:gd name="connsiteY25" fmla="*/ 510427 h 512127"/>
              <a:gd name="connsiteX26" fmla="*/ 114411 w 162730"/>
              <a:gd name="connsiteY26" fmla="*/ 512127 h 512127"/>
              <a:gd name="connsiteX27" fmla="*/ 0 w 162730"/>
              <a:gd name="connsiteY27" fmla="*/ 512127 h 512127"/>
              <a:gd name="connsiteX28" fmla="*/ 0 w 162730"/>
              <a:gd name="connsiteY28" fmla="*/ 281049 h 512127"/>
              <a:gd name="connsiteX29" fmla="*/ 0 w 162730"/>
              <a:gd name="connsiteY29" fmla="*/ 0 h 512127"/>
              <a:gd name="connsiteX30" fmla="*/ 5963 w 162730"/>
              <a:gd name="connsiteY30" fmla="*/ 3440 h 512127"/>
              <a:gd name="connsiteX31" fmla="*/ 15984 w 162730"/>
              <a:gd name="connsiteY31" fmla="*/ 10151 h 512127"/>
              <a:gd name="connsiteX32" fmla="*/ 24306 w 162730"/>
              <a:gd name="connsiteY32" fmla="*/ 20083 h 512127"/>
              <a:gd name="connsiteX33" fmla="*/ 34327 w 162730"/>
              <a:gd name="connsiteY33" fmla="*/ 28494 h 512127"/>
              <a:gd name="connsiteX34" fmla="*/ 41038 w 162730"/>
              <a:gd name="connsiteY34" fmla="*/ 38426 h 512127"/>
              <a:gd name="connsiteX35" fmla="*/ 47660 w 162730"/>
              <a:gd name="connsiteY35" fmla="*/ 50148 h 512127"/>
              <a:gd name="connsiteX36" fmla="*/ 52671 w 162730"/>
              <a:gd name="connsiteY36" fmla="*/ 61780 h 512127"/>
              <a:gd name="connsiteX37" fmla="*/ 57681 w 162730"/>
              <a:gd name="connsiteY37" fmla="*/ 73502 h 512127"/>
              <a:gd name="connsiteX38" fmla="*/ 60992 w 162730"/>
              <a:gd name="connsiteY38" fmla="*/ 86834 h 512127"/>
              <a:gd name="connsiteX39" fmla="*/ 62692 w 162730"/>
              <a:gd name="connsiteY39" fmla="*/ 100167 h 512127"/>
              <a:gd name="connsiteX40" fmla="*/ 64392 w 162730"/>
              <a:gd name="connsiteY40" fmla="*/ 113499 h 512127"/>
              <a:gd name="connsiteX41" fmla="*/ 62692 w 162730"/>
              <a:gd name="connsiteY41" fmla="*/ 126831 h 512127"/>
              <a:gd name="connsiteX42" fmla="*/ 60992 w 162730"/>
              <a:gd name="connsiteY42" fmla="*/ 140164 h 512127"/>
              <a:gd name="connsiteX43" fmla="*/ 57681 w 162730"/>
              <a:gd name="connsiteY43" fmla="*/ 153585 h 512127"/>
              <a:gd name="connsiteX44" fmla="*/ 52671 w 162730"/>
              <a:gd name="connsiteY44" fmla="*/ 165218 h 512127"/>
              <a:gd name="connsiteX45" fmla="*/ 47660 w 162730"/>
              <a:gd name="connsiteY45" fmla="*/ 176939 h 512127"/>
              <a:gd name="connsiteX46" fmla="*/ 41038 w 162730"/>
              <a:gd name="connsiteY46" fmla="*/ 186872 h 512127"/>
              <a:gd name="connsiteX47" fmla="*/ 34327 w 162730"/>
              <a:gd name="connsiteY47" fmla="*/ 198593 h 512127"/>
              <a:gd name="connsiteX48" fmla="*/ 24306 w 162730"/>
              <a:gd name="connsiteY48" fmla="*/ 206915 h 512127"/>
              <a:gd name="connsiteX49" fmla="*/ 15984 w 162730"/>
              <a:gd name="connsiteY49" fmla="*/ 215236 h 512127"/>
              <a:gd name="connsiteX50" fmla="*/ 5963 w 162730"/>
              <a:gd name="connsiteY50" fmla="*/ 223558 h 512127"/>
              <a:gd name="connsiteX51" fmla="*/ 0 w 162730"/>
              <a:gd name="connsiteY51" fmla="*/ 226998 h 512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62730" h="512127">
                <a:moveTo>
                  <a:pt x="5963" y="278677"/>
                </a:moveTo>
                <a:lnTo>
                  <a:pt x="24306" y="278677"/>
                </a:lnTo>
                <a:lnTo>
                  <a:pt x="37638" y="280287"/>
                </a:lnTo>
                <a:lnTo>
                  <a:pt x="52671" y="281987"/>
                </a:lnTo>
                <a:lnTo>
                  <a:pt x="66003" y="285298"/>
                </a:lnTo>
                <a:lnTo>
                  <a:pt x="77725" y="290309"/>
                </a:lnTo>
                <a:lnTo>
                  <a:pt x="91057" y="295320"/>
                </a:lnTo>
                <a:lnTo>
                  <a:pt x="102689" y="303641"/>
                </a:lnTo>
                <a:lnTo>
                  <a:pt x="112711" y="310352"/>
                </a:lnTo>
                <a:lnTo>
                  <a:pt x="122733" y="320374"/>
                </a:lnTo>
                <a:lnTo>
                  <a:pt x="131054" y="330306"/>
                </a:lnTo>
                <a:lnTo>
                  <a:pt x="139465" y="340328"/>
                </a:lnTo>
                <a:lnTo>
                  <a:pt x="146086" y="352049"/>
                </a:lnTo>
                <a:lnTo>
                  <a:pt x="152797" y="363682"/>
                </a:lnTo>
                <a:lnTo>
                  <a:pt x="157808" y="377014"/>
                </a:lnTo>
                <a:lnTo>
                  <a:pt x="161119" y="390346"/>
                </a:lnTo>
                <a:lnTo>
                  <a:pt x="162730" y="403768"/>
                </a:lnTo>
                <a:lnTo>
                  <a:pt x="162730" y="418711"/>
                </a:lnTo>
                <a:lnTo>
                  <a:pt x="162730" y="462108"/>
                </a:lnTo>
                <a:lnTo>
                  <a:pt x="162730" y="472130"/>
                </a:lnTo>
                <a:lnTo>
                  <a:pt x="159419" y="480451"/>
                </a:lnTo>
                <a:lnTo>
                  <a:pt x="154408" y="488773"/>
                </a:lnTo>
                <a:lnTo>
                  <a:pt x="149397" y="497094"/>
                </a:lnTo>
                <a:lnTo>
                  <a:pt x="141076" y="503805"/>
                </a:lnTo>
                <a:lnTo>
                  <a:pt x="132754" y="507116"/>
                </a:lnTo>
                <a:lnTo>
                  <a:pt x="124433" y="510427"/>
                </a:lnTo>
                <a:lnTo>
                  <a:pt x="114411" y="512127"/>
                </a:lnTo>
                <a:lnTo>
                  <a:pt x="0" y="512127"/>
                </a:lnTo>
                <a:lnTo>
                  <a:pt x="0" y="281049"/>
                </a:lnTo>
                <a:close/>
                <a:moveTo>
                  <a:pt x="0" y="0"/>
                </a:moveTo>
                <a:lnTo>
                  <a:pt x="5963" y="3440"/>
                </a:lnTo>
                <a:lnTo>
                  <a:pt x="15984" y="10151"/>
                </a:lnTo>
                <a:lnTo>
                  <a:pt x="24306" y="20083"/>
                </a:lnTo>
                <a:lnTo>
                  <a:pt x="34327" y="28494"/>
                </a:lnTo>
                <a:lnTo>
                  <a:pt x="41038" y="38426"/>
                </a:lnTo>
                <a:lnTo>
                  <a:pt x="47660" y="50148"/>
                </a:lnTo>
                <a:lnTo>
                  <a:pt x="52671" y="61780"/>
                </a:lnTo>
                <a:lnTo>
                  <a:pt x="57681" y="73502"/>
                </a:lnTo>
                <a:lnTo>
                  <a:pt x="60992" y="86834"/>
                </a:lnTo>
                <a:lnTo>
                  <a:pt x="62692" y="100167"/>
                </a:lnTo>
                <a:lnTo>
                  <a:pt x="64392" y="113499"/>
                </a:lnTo>
                <a:lnTo>
                  <a:pt x="62692" y="126831"/>
                </a:lnTo>
                <a:lnTo>
                  <a:pt x="60992" y="140164"/>
                </a:lnTo>
                <a:lnTo>
                  <a:pt x="57681" y="153585"/>
                </a:lnTo>
                <a:lnTo>
                  <a:pt x="52671" y="165218"/>
                </a:lnTo>
                <a:lnTo>
                  <a:pt x="47660" y="176939"/>
                </a:lnTo>
                <a:lnTo>
                  <a:pt x="41038" y="186872"/>
                </a:lnTo>
                <a:lnTo>
                  <a:pt x="34327" y="198593"/>
                </a:lnTo>
                <a:lnTo>
                  <a:pt x="24306" y="206915"/>
                </a:lnTo>
                <a:lnTo>
                  <a:pt x="15984" y="215236"/>
                </a:lnTo>
                <a:lnTo>
                  <a:pt x="5963" y="223558"/>
                </a:lnTo>
                <a:lnTo>
                  <a:pt x="0" y="226998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87" name="Freeform: Shape 3086">
            <a:extLst>
              <a:ext uri="{FF2B5EF4-FFF2-40B4-BE49-F238E27FC236}">
                <a16:creationId xmlns:a16="http://schemas.microsoft.com/office/drawing/2014/main" id="{2F3B7C77-5E03-68D5-D90A-41D9914CF60F}"/>
              </a:ext>
            </a:extLst>
          </p:cNvPr>
          <p:cNvSpPr/>
          <p:nvPr/>
        </p:nvSpPr>
        <p:spPr>
          <a:xfrm rot="10800000" flipH="1" flipV="1">
            <a:off x="5722975" y="7286972"/>
            <a:ext cx="297302" cy="532041"/>
          </a:xfrm>
          <a:custGeom>
            <a:avLst/>
            <a:gdLst>
              <a:gd name="connsiteX0" fmla="*/ 138423 w 297302"/>
              <a:gd name="connsiteY0" fmla="*/ 298591 h 532041"/>
              <a:gd name="connsiteX1" fmla="*/ 156767 w 297302"/>
              <a:gd name="connsiteY1" fmla="*/ 298591 h 532041"/>
              <a:gd name="connsiteX2" fmla="*/ 173410 w 297302"/>
              <a:gd name="connsiteY2" fmla="*/ 305212 h 532041"/>
              <a:gd name="connsiteX3" fmla="*/ 193453 w 297302"/>
              <a:gd name="connsiteY3" fmla="*/ 311923 h 532041"/>
              <a:gd name="connsiteX4" fmla="*/ 211796 w 297302"/>
              <a:gd name="connsiteY4" fmla="*/ 315234 h 532041"/>
              <a:gd name="connsiteX5" fmla="*/ 251793 w 297302"/>
              <a:gd name="connsiteY5" fmla="*/ 315234 h 532041"/>
              <a:gd name="connsiteX6" fmla="*/ 271836 w 297302"/>
              <a:gd name="connsiteY6" fmla="*/ 311923 h 532041"/>
              <a:gd name="connsiteX7" fmla="*/ 290180 w 297302"/>
              <a:gd name="connsiteY7" fmla="*/ 305212 h 532041"/>
              <a:gd name="connsiteX8" fmla="*/ 297302 w 297302"/>
              <a:gd name="connsiteY8" fmla="*/ 302379 h 532041"/>
              <a:gd name="connsiteX9" fmla="*/ 297302 w 297302"/>
              <a:gd name="connsiteY9" fmla="*/ 532041 h 532041"/>
              <a:gd name="connsiteX10" fmla="*/ 50018 w 297302"/>
              <a:gd name="connsiteY10" fmla="*/ 532041 h 532041"/>
              <a:gd name="connsiteX11" fmla="*/ 39997 w 297302"/>
              <a:gd name="connsiteY11" fmla="*/ 530341 h 532041"/>
              <a:gd name="connsiteX12" fmla="*/ 29975 w 297302"/>
              <a:gd name="connsiteY12" fmla="*/ 527030 h 532041"/>
              <a:gd name="connsiteX13" fmla="*/ 21653 w 297302"/>
              <a:gd name="connsiteY13" fmla="*/ 523719 h 532041"/>
              <a:gd name="connsiteX14" fmla="*/ 13332 w 297302"/>
              <a:gd name="connsiteY14" fmla="*/ 517008 h 532041"/>
              <a:gd name="connsiteX15" fmla="*/ 8321 w 297302"/>
              <a:gd name="connsiteY15" fmla="*/ 508687 h 532041"/>
              <a:gd name="connsiteX16" fmla="*/ 3310 w 297302"/>
              <a:gd name="connsiteY16" fmla="*/ 500365 h 532041"/>
              <a:gd name="connsiteX17" fmla="*/ 0 w 297302"/>
              <a:gd name="connsiteY17" fmla="*/ 492044 h 532041"/>
              <a:gd name="connsiteX18" fmla="*/ 0 w 297302"/>
              <a:gd name="connsiteY18" fmla="*/ 482022 h 532041"/>
              <a:gd name="connsiteX19" fmla="*/ 0 w 297302"/>
              <a:gd name="connsiteY19" fmla="*/ 438625 h 532041"/>
              <a:gd name="connsiteX20" fmla="*/ 0 w 297302"/>
              <a:gd name="connsiteY20" fmla="*/ 423682 h 532041"/>
              <a:gd name="connsiteX21" fmla="*/ 1610 w 297302"/>
              <a:gd name="connsiteY21" fmla="*/ 410260 h 532041"/>
              <a:gd name="connsiteX22" fmla="*/ 5010 w 297302"/>
              <a:gd name="connsiteY22" fmla="*/ 396928 h 532041"/>
              <a:gd name="connsiteX23" fmla="*/ 9932 w 297302"/>
              <a:gd name="connsiteY23" fmla="*/ 383596 h 532041"/>
              <a:gd name="connsiteX24" fmla="*/ 16643 w 297302"/>
              <a:gd name="connsiteY24" fmla="*/ 371963 h 532041"/>
              <a:gd name="connsiteX25" fmla="*/ 23353 w 297302"/>
              <a:gd name="connsiteY25" fmla="*/ 360242 h 532041"/>
              <a:gd name="connsiteX26" fmla="*/ 31675 w 297302"/>
              <a:gd name="connsiteY26" fmla="*/ 350220 h 532041"/>
              <a:gd name="connsiteX27" fmla="*/ 39997 w 297302"/>
              <a:gd name="connsiteY27" fmla="*/ 340288 h 532041"/>
              <a:gd name="connsiteX28" fmla="*/ 50018 w 297302"/>
              <a:gd name="connsiteY28" fmla="*/ 330266 h 532041"/>
              <a:gd name="connsiteX29" fmla="*/ 61650 w 297302"/>
              <a:gd name="connsiteY29" fmla="*/ 323555 h 532041"/>
              <a:gd name="connsiteX30" fmla="*/ 71672 w 297302"/>
              <a:gd name="connsiteY30" fmla="*/ 315234 h 532041"/>
              <a:gd name="connsiteX31" fmla="*/ 85004 w 297302"/>
              <a:gd name="connsiteY31" fmla="*/ 310223 h 532041"/>
              <a:gd name="connsiteX32" fmla="*/ 96726 w 297302"/>
              <a:gd name="connsiteY32" fmla="*/ 305212 h 532041"/>
              <a:gd name="connsiteX33" fmla="*/ 110059 w 297302"/>
              <a:gd name="connsiteY33" fmla="*/ 301901 h 532041"/>
              <a:gd name="connsiteX34" fmla="*/ 125091 w 297302"/>
              <a:gd name="connsiteY34" fmla="*/ 300201 h 532041"/>
              <a:gd name="connsiteX35" fmla="*/ 231839 w 297302"/>
              <a:gd name="connsiteY35" fmla="*/ 0 h 532041"/>
              <a:gd name="connsiteX36" fmla="*/ 245172 w 297302"/>
              <a:gd name="connsiteY36" fmla="*/ 1700 h 532041"/>
              <a:gd name="connsiteX37" fmla="*/ 258504 w 297302"/>
              <a:gd name="connsiteY37" fmla="*/ 3311 h 532041"/>
              <a:gd name="connsiteX38" fmla="*/ 271836 w 297302"/>
              <a:gd name="connsiteY38" fmla="*/ 6711 h 532041"/>
              <a:gd name="connsiteX39" fmla="*/ 283469 w 297302"/>
              <a:gd name="connsiteY39" fmla="*/ 11632 h 532041"/>
              <a:gd name="connsiteX40" fmla="*/ 295190 w 297302"/>
              <a:gd name="connsiteY40" fmla="*/ 16643 h 532041"/>
              <a:gd name="connsiteX41" fmla="*/ 297302 w 297302"/>
              <a:gd name="connsiteY41" fmla="*/ 17862 h 532041"/>
              <a:gd name="connsiteX42" fmla="*/ 297302 w 297302"/>
              <a:gd name="connsiteY42" fmla="*/ 248964 h 532041"/>
              <a:gd name="connsiteX43" fmla="*/ 295190 w 297302"/>
              <a:gd name="connsiteY43" fmla="*/ 250183 h 532041"/>
              <a:gd name="connsiteX44" fmla="*/ 283469 w 297302"/>
              <a:gd name="connsiteY44" fmla="*/ 255194 h 532041"/>
              <a:gd name="connsiteX45" fmla="*/ 271836 w 297302"/>
              <a:gd name="connsiteY45" fmla="*/ 260204 h 532041"/>
              <a:gd name="connsiteX46" fmla="*/ 258504 w 297302"/>
              <a:gd name="connsiteY46" fmla="*/ 263515 h 532041"/>
              <a:gd name="connsiteX47" fmla="*/ 245172 w 297302"/>
              <a:gd name="connsiteY47" fmla="*/ 265215 h 532041"/>
              <a:gd name="connsiteX48" fmla="*/ 231839 w 297302"/>
              <a:gd name="connsiteY48" fmla="*/ 266826 h 532041"/>
              <a:gd name="connsiteX49" fmla="*/ 218417 w 297302"/>
              <a:gd name="connsiteY49" fmla="*/ 265215 h 532041"/>
              <a:gd name="connsiteX50" fmla="*/ 205085 w 297302"/>
              <a:gd name="connsiteY50" fmla="*/ 263515 h 532041"/>
              <a:gd name="connsiteX51" fmla="*/ 191753 w 297302"/>
              <a:gd name="connsiteY51" fmla="*/ 260204 h 532041"/>
              <a:gd name="connsiteX52" fmla="*/ 180120 w 297302"/>
              <a:gd name="connsiteY52" fmla="*/ 255194 h 532041"/>
              <a:gd name="connsiteX53" fmla="*/ 168399 w 297302"/>
              <a:gd name="connsiteY53" fmla="*/ 250183 h 532041"/>
              <a:gd name="connsiteX54" fmla="*/ 158377 w 297302"/>
              <a:gd name="connsiteY54" fmla="*/ 243472 h 532041"/>
              <a:gd name="connsiteX55" fmla="*/ 146745 w 297302"/>
              <a:gd name="connsiteY55" fmla="*/ 235150 h 532041"/>
              <a:gd name="connsiteX56" fmla="*/ 138423 w 297302"/>
              <a:gd name="connsiteY56" fmla="*/ 226829 h 532041"/>
              <a:gd name="connsiteX57" fmla="*/ 130012 w 297302"/>
              <a:gd name="connsiteY57" fmla="*/ 218507 h 532041"/>
              <a:gd name="connsiteX58" fmla="*/ 121691 w 297302"/>
              <a:gd name="connsiteY58" fmla="*/ 206786 h 532041"/>
              <a:gd name="connsiteX59" fmla="*/ 115069 w 297302"/>
              <a:gd name="connsiteY59" fmla="*/ 196853 h 532041"/>
              <a:gd name="connsiteX60" fmla="*/ 110059 w 297302"/>
              <a:gd name="connsiteY60" fmla="*/ 185132 h 532041"/>
              <a:gd name="connsiteX61" fmla="*/ 105048 w 297302"/>
              <a:gd name="connsiteY61" fmla="*/ 173499 h 532041"/>
              <a:gd name="connsiteX62" fmla="*/ 101737 w 297302"/>
              <a:gd name="connsiteY62" fmla="*/ 160078 h 532041"/>
              <a:gd name="connsiteX63" fmla="*/ 100037 w 297302"/>
              <a:gd name="connsiteY63" fmla="*/ 146745 h 532041"/>
              <a:gd name="connsiteX64" fmla="*/ 98337 w 297302"/>
              <a:gd name="connsiteY64" fmla="*/ 133413 h 532041"/>
              <a:gd name="connsiteX65" fmla="*/ 100037 w 297302"/>
              <a:gd name="connsiteY65" fmla="*/ 120081 h 532041"/>
              <a:gd name="connsiteX66" fmla="*/ 101737 w 297302"/>
              <a:gd name="connsiteY66" fmla="*/ 106748 h 532041"/>
              <a:gd name="connsiteX67" fmla="*/ 105048 w 297302"/>
              <a:gd name="connsiteY67" fmla="*/ 93416 h 532041"/>
              <a:gd name="connsiteX68" fmla="*/ 110059 w 297302"/>
              <a:gd name="connsiteY68" fmla="*/ 81694 h 532041"/>
              <a:gd name="connsiteX69" fmla="*/ 115069 w 297302"/>
              <a:gd name="connsiteY69" fmla="*/ 70062 h 532041"/>
              <a:gd name="connsiteX70" fmla="*/ 121691 w 297302"/>
              <a:gd name="connsiteY70" fmla="*/ 58340 h 532041"/>
              <a:gd name="connsiteX71" fmla="*/ 130012 w 297302"/>
              <a:gd name="connsiteY71" fmla="*/ 48408 h 532041"/>
              <a:gd name="connsiteX72" fmla="*/ 138423 w 297302"/>
              <a:gd name="connsiteY72" fmla="*/ 39997 h 532041"/>
              <a:gd name="connsiteX73" fmla="*/ 146745 w 297302"/>
              <a:gd name="connsiteY73" fmla="*/ 30065 h 532041"/>
              <a:gd name="connsiteX74" fmla="*/ 158377 w 297302"/>
              <a:gd name="connsiteY74" fmla="*/ 23354 h 532041"/>
              <a:gd name="connsiteX75" fmla="*/ 168399 w 297302"/>
              <a:gd name="connsiteY75" fmla="*/ 16643 h 532041"/>
              <a:gd name="connsiteX76" fmla="*/ 180120 w 297302"/>
              <a:gd name="connsiteY76" fmla="*/ 11632 h 532041"/>
              <a:gd name="connsiteX77" fmla="*/ 191753 w 297302"/>
              <a:gd name="connsiteY77" fmla="*/ 6711 h 532041"/>
              <a:gd name="connsiteX78" fmla="*/ 205085 w 297302"/>
              <a:gd name="connsiteY78" fmla="*/ 3311 h 532041"/>
              <a:gd name="connsiteX79" fmla="*/ 218417 w 297302"/>
              <a:gd name="connsiteY79" fmla="*/ 1700 h 532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97302" h="532041">
                <a:moveTo>
                  <a:pt x="138423" y="298591"/>
                </a:moveTo>
                <a:lnTo>
                  <a:pt x="156767" y="298591"/>
                </a:lnTo>
                <a:lnTo>
                  <a:pt x="173410" y="305212"/>
                </a:lnTo>
                <a:lnTo>
                  <a:pt x="193453" y="311923"/>
                </a:lnTo>
                <a:lnTo>
                  <a:pt x="211796" y="315234"/>
                </a:lnTo>
                <a:lnTo>
                  <a:pt x="251793" y="315234"/>
                </a:lnTo>
                <a:lnTo>
                  <a:pt x="271836" y="311923"/>
                </a:lnTo>
                <a:lnTo>
                  <a:pt x="290180" y="305212"/>
                </a:lnTo>
                <a:lnTo>
                  <a:pt x="297302" y="302379"/>
                </a:lnTo>
                <a:lnTo>
                  <a:pt x="297302" y="532041"/>
                </a:lnTo>
                <a:lnTo>
                  <a:pt x="50018" y="532041"/>
                </a:lnTo>
                <a:lnTo>
                  <a:pt x="39997" y="530341"/>
                </a:lnTo>
                <a:lnTo>
                  <a:pt x="29975" y="527030"/>
                </a:lnTo>
                <a:lnTo>
                  <a:pt x="21653" y="523719"/>
                </a:lnTo>
                <a:lnTo>
                  <a:pt x="13332" y="517008"/>
                </a:lnTo>
                <a:lnTo>
                  <a:pt x="8321" y="508687"/>
                </a:lnTo>
                <a:lnTo>
                  <a:pt x="3310" y="500365"/>
                </a:lnTo>
                <a:lnTo>
                  <a:pt x="0" y="492044"/>
                </a:lnTo>
                <a:lnTo>
                  <a:pt x="0" y="482022"/>
                </a:lnTo>
                <a:lnTo>
                  <a:pt x="0" y="438625"/>
                </a:lnTo>
                <a:lnTo>
                  <a:pt x="0" y="423682"/>
                </a:lnTo>
                <a:lnTo>
                  <a:pt x="1610" y="410260"/>
                </a:lnTo>
                <a:lnTo>
                  <a:pt x="5010" y="396928"/>
                </a:lnTo>
                <a:lnTo>
                  <a:pt x="9932" y="383596"/>
                </a:lnTo>
                <a:lnTo>
                  <a:pt x="16643" y="371963"/>
                </a:lnTo>
                <a:lnTo>
                  <a:pt x="23353" y="360242"/>
                </a:lnTo>
                <a:lnTo>
                  <a:pt x="31675" y="350220"/>
                </a:lnTo>
                <a:lnTo>
                  <a:pt x="39997" y="340288"/>
                </a:lnTo>
                <a:lnTo>
                  <a:pt x="50018" y="330266"/>
                </a:lnTo>
                <a:lnTo>
                  <a:pt x="61650" y="323555"/>
                </a:lnTo>
                <a:lnTo>
                  <a:pt x="71672" y="315234"/>
                </a:lnTo>
                <a:lnTo>
                  <a:pt x="85004" y="310223"/>
                </a:lnTo>
                <a:lnTo>
                  <a:pt x="96726" y="305212"/>
                </a:lnTo>
                <a:lnTo>
                  <a:pt x="110059" y="301901"/>
                </a:lnTo>
                <a:lnTo>
                  <a:pt x="125091" y="300201"/>
                </a:lnTo>
                <a:close/>
                <a:moveTo>
                  <a:pt x="231839" y="0"/>
                </a:moveTo>
                <a:lnTo>
                  <a:pt x="245172" y="1700"/>
                </a:lnTo>
                <a:lnTo>
                  <a:pt x="258504" y="3311"/>
                </a:lnTo>
                <a:lnTo>
                  <a:pt x="271836" y="6711"/>
                </a:lnTo>
                <a:lnTo>
                  <a:pt x="283469" y="11632"/>
                </a:lnTo>
                <a:lnTo>
                  <a:pt x="295190" y="16643"/>
                </a:lnTo>
                <a:lnTo>
                  <a:pt x="297302" y="17862"/>
                </a:lnTo>
                <a:lnTo>
                  <a:pt x="297302" y="248964"/>
                </a:lnTo>
                <a:lnTo>
                  <a:pt x="295190" y="250183"/>
                </a:lnTo>
                <a:lnTo>
                  <a:pt x="283469" y="255194"/>
                </a:lnTo>
                <a:lnTo>
                  <a:pt x="271836" y="260204"/>
                </a:lnTo>
                <a:lnTo>
                  <a:pt x="258504" y="263515"/>
                </a:lnTo>
                <a:lnTo>
                  <a:pt x="245172" y="265215"/>
                </a:lnTo>
                <a:lnTo>
                  <a:pt x="231839" y="266826"/>
                </a:lnTo>
                <a:lnTo>
                  <a:pt x="218417" y="265215"/>
                </a:lnTo>
                <a:lnTo>
                  <a:pt x="205085" y="263515"/>
                </a:lnTo>
                <a:lnTo>
                  <a:pt x="191753" y="260204"/>
                </a:lnTo>
                <a:lnTo>
                  <a:pt x="180120" y="255194"/>
                </a:lnTo>
                <a:lnTo>
                  <a:pt x="168399" y="250183"/>
                </a:lnTo>
                <a:lnTo>
                  <a:pt x="158377" y="243472"/>
                </a:lnTo>
                <a:lnTo>
                  <a:pt x="146745" y="235150"/>
                </a:lnTo>
                <a:lnTo>
                  <a:pt x="138423" y="226829"/>
                </a:lnTo>
                <a:lnTo>
                  <a:pt x="130012" y="218507"/>
                </a:lnTo>
                <a:lnTo>
                  <a:pt x="121691" y="206786"/>
                </a:lnTo>
                <a:lnTo>
                  <a:pt x="115069" y="196853"/>
                </a:lnTo>
                <a:lnTo>
                  <a:pt x="110059" y="185132"/>
                </a:lnTo>
                <a:lnTo>
                  <a:pt x="105048" y="173499"/>
                </a:lnTo>
                <a:lnTo>
                  <a:pt x="101737" y="160078"/>
                </a:lnTo>
                <a:lnTo>
                  <a:pt x="100037" y="146745"/>
                </a:lnTo>
                <a:lnTo>
                  <a:pt x="98337" y="133413"/>
                </a:lnTo>
                <a:lnTo>
                  <a:pt x="100037" y="120081"/>
                </a:lnTo>
                <a:lnTo>
                  <a:pt x="101737" y="106748"/>
                </a:lnTo>
                <a:lnTo>
                  <a:pt x="105048" y="93416"/>
                </a:lnTo>
                <a:lnTo>
                  <a:pt x="110059" y="81694"/>
                </a:lnTo>
                <a:lnTo>
                  <a:pt x="115069" y="70062"/>
                </a:lnTo>
                <a:lnTo>
                  <a:pt x="121691" y="58340"/>
                </a:lnTo>
                <a:lnTo>
                  <a:pt x="130012" y="48408"/>
                </a:lnTo>
                <a:lnTo>
                  <a:pt x="138423" y="39997"/>
                </a:lnTo>
                <a:lnTo>
                  <a:pt x="146745" y="30065"/>
                </a:lnTo>
                <a:lnTo>
                  <a:pt x="158377" y="23354"/>
                </a:lnTo>
                <a:lnTo>
                  <a:pt x="168399" y="16643"/>
                </a:lnTo>
                <a:lnTo>
                  <a:pt x="180120" y="11632"/>
                </a:lnTo>
                <a:lnTo>
                  <a:pt x="191753" y="6711"/>
                </a:lnTo>
                <a:lnTo>
                  <a:pt x="205085" y="3311"/>
                </a:lnTo>
                <a:lnTo>
                  <a:pt x="218417" y="1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88" name="object 18">
            <a:extLst>
              <a:ext uri="{FF2B5EF4-FFF2-40B4-BE49-F238E27FC236}">
                <a16:creationId xmlns:a16="http://schemas.microsoft.com/office/drawing/2014/main" id="{DF4D967B-56D7-93B2-12FB-2C8BFF06C758}"/>
              </a:ext>
            </a:extLst>
          </p:cNvPr>
          <p:cNvSpPr txBox="1"/>
          <p:nvPr/>
        </p:nvSpPr>
        <p:spPr>
          <a:xfrm>
            <a:off x="2922719" y="2724802"/>
            <a:ext cx="7042955" cy="445634"/>
          </a:xfrm>
          <a:prstGeom prst="rect">
            <a:avLst/>
          </a:prstGeom>
        </p:spPr>
        <p:txBody>
          <a:bodyPr vert="horz" wrap="square" lIns="0" tIns="14604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 lvl="0" indent="0" algn="l" defTabSz="914400" rtl="0" eaLnBrk="1" fontAlgn="auto" latinLnBrk="0" hangingPunct="1">
              <a:lnSpc>
                <a:spcPct val="1002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3,000 eligible clients</a:t>
            </a:r>
          </a:p>
        </p:txBody>
      </p:sp>
      <p:sp>
        <p:nvSpPr>
          <p:cNvPr id="3089" name="object 18">
            <a:extLst>
              <a:ext uri="{FF2B5EF4-FFF2-40B4-BE49-F238E27FC236}">
                <a16:creationId xmlns:a16="http://schemas.microsoft.com/office/drawing/2014/main" id="{41E0F332-72AB-143F-3164-DFCA127E1AC3}"/>
              </a:ext>
            </a:extLst>
          </p:cNvPr>
          <p:cNvSpPr txBox="1"/>
          <p:nvPr/>
        </p:nvSpPr>
        <p:spPr>
          <a:xfrm>
            <a:off x="12603540" y="2301387"/>
            <a:ext cx="4246622" cy="445634"/>
          </a:xfrm>
          <a:prstGeom prst="rect">
            <a:avLst/>
          </a:prstGeom>
        </p:spPr>
        <p:txBody>
          <a:bodyPr vert="horz" wrap="square" lIns="0" tIns="14604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 lvl="0" indent="0" algn="r" defTabSz="914400" rtl="0" eaLnBrk="1" fontAlgn="auto" latinLnBrk="0" hangingPunct="1">
              <a:lnSpc>
                <a:spcPct val="1002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157,075 trips in 2024</a:t>
            </a:r>
          </a:p>
        </p:txBody>
      </p:sp>
    </p:spTree>
    <p:extLst>
      <p:ext uri="{BB962C8B-B14F-4D97-AF65-F5344CB8AC3E}">
        <p14:creationId xmlns:p14="http://schemas.microsoft.com/office/powerpoint/2010/main" val="2980165625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82661-81FA-32CE-4752-154B9C053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D016503C-A644-3F3E-A44B-67115251CF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" t="47368" r="4138" b="43784"/>
          <a:stretch/>
        </p:blipFill>
        <p:spPr bwMode="auto">
          <a:xfrm>
            <a:off x="0" y="8493793"/>
            <a:ext cx="18288000" cy="180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24D772-0D95-9FDA-D5FE-DCAD1E2928E6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100000" contras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0050" y="8997950"/>
            <a:ext cx="3536950" cy="793750"/>
          </a:xfrm>
          <a:prstGeom prst="rect">
            <a:avLst/>
          </a:prstGeom>
          <a:effectLst>
            <a:glow rad="381000">
              <a:schemeClr val="tx1">
                <a:alpha val="23000"/>
              </a:schemeClr>
            </a:glow>
          </a:effectLst>
        </p:spPr>
      </p:pic>
      <p:sp>
        <p:nvSpPr>
          <p:cNvPr id="11" name="TextBox 7">
            <a:extLst>
              <a:ext uri="{FF2B5EF4-FFF2-40B4-BE49-F238E27FC236}">
                <a16:creationId xmlns:a16="http://schemas.microsoft.com/office/drawing/2014/main" id="{BF03F3B4-CAFD-3960-2E95-8E5D069FF0CC}"/>
              </a:ext>
            </a:extLst>
          </p:cNvPr>
          <p:cNvSpPr txBox="1"/>
          <p:nvPr/>
        </p:nvSpPr>
        <p:spPr>
          <a:xfrm>
            <a:off x="550718" y="694439"/>
            <a:ext cx="16412189" cy="11303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8500"/>
              </a:lnSpc>
              <a:spcBef>
                <a:spcPct val="0"/>
              </a:spcBef>
            </a:pPr>
            <a:r>
              <a:rPr lang="en-US" sz="8500" spc="34">
                <a:solidFill>
                  <a:srgbClr val="00539F"/>
                </a:solidFill>
                <a:latin typeface="Greycliff CF" pitchFamily="2" charset="77"/>
              </a:rPr>
              <a:t>FARE POLICY UPDATE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9A13239-CB34-F638-6305-F3BADBE690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7556247"/>
              </p:ext>
            </p:extLst>
          </p:nvPr>
        </p:nvGraphicFramePr>
        <p:xfrm>
          <a:off x="3968902" y="3376013"/>
          <a:ext cx="10401148" cy="3579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26DE819-282C-EEC8-DB0F-3DE16527EDD4}"/>
              </a:ext>
            </a:extLst>
          </p:cNvPr>
          <p:cNvCxnSpPr>
            <a:cxnSpLocks/>
          </p:cNvCxnSpPr>
          <p:nvPr/>
        </p:nvCxnSpPr>
        <p:spPr>
          <a:xfrm>
            <a:off x="658981" y="1889560"/>
            <a:ext cx="0" cy="710202"/>
          </a:xfrm>
          <a:prstGeom prst="line">
            <a:avLst/>
          </a:prstGeom>
          <a:ln w="1143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FC44209-63D3-47F9-1477-63CAC57A5B46}"/>
              </a:ext>
            </a:extLst>
          </p:cNvPr>
          <p:cNvSpPr txBox="1"/>
          <p:nvPr/>
        </p:nvSpPr>
        <p:spPr>
          <a:xfrm>
            <a:off x="928819" y="2013828"/>
            <a:ext cx="115282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>
                <a:latin typeface="Source Sans Pro" panose="020B0503030403020204" pitchFamily="34" charset="0"/>
                <a:ea typeface="Source Sans Pro" panose="020B0503030403020204" pitchFamily="34" charset="0"/>
              </a:rPr>
              <a:t>2025 Fare Implementation Timeline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3683208639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3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25D4A4F3-493F-D185-073C-A44CC6CBAC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9" t="21184" r="3076" b="28264"/>
          <a:stretch/>
        </p:blipFill>
        <p:spPr bwMode="auto">
          <a:xfrm>
            <a:off x="275896" y="348888"/>
            <a:ext cx="17736207" cy="9589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/>
          <p:cNvSpPr/>
          <p:nvPr/>
        </p:nvSpPr>
        <p:spPr>
          <a:xfrm rot="891149">
            <a:off x="-1160531" y="-1465147"/>
            <a:ext cx="9703741" cy="12570427"/>
          </a:xfrm>
          <a:prstGeom prst="rect">
            <a:avLst/>
          </a:prstGeom>
          <a:solidFill>
            <a:srgbClr val="00539F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685800" y="2838931"/>
            <a:ext cx="11032594" cy="5398273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270"/>
              </a:lnSpc>
            </a:pPr>
            <a:r>
              <a:rPr lang="en-US" sz="15270" b="1">
                <a:solidFill>
                  <a:schemeClr val="bg1"/>
                </a:solidFill>
                <a:effectLst>
                  <a:glow rad="139700">
                    <a:srgbClr val="00539F">
                      <a:alpha val="40000"/>
                    </a:srgbClr>
                  </a:glow>
                </a:effectLst>
                <a:latin typeface="Greycliff CF Extra Bold" pitchFamily="2" charset="77"/>
              </a:rPr>
              <a:t>THANK</a:t>
            </a:r>
          </a:p>
          <a:p>
            <a:pPr>
              <a:lnSpc>
                <a:spcPts val="15270"/>
              </a:lnSpc>
            </a:pPr>
            <a:r>
              <a:rPr lang="en-US" sz="15270" b="1">
                <a:solidFill>
                  <a:schemeClr val="bg1"/>
                </a:solidFill>
                <a:effectLst>
                  <a:glow rad="139700">
                    <a:srgbClr val="00539F">
                      <a:alpha val="40000"/>
                    </a:srgbClr>
                  </a:glow>
                </a:effectLst>
                <a:latin typeface="Greycliff CF Extra Bold" pitchFamily="2" charset="77"/>
              </a:rPr>
              <a:t>YOU</a:t>
            </a:r>
            <a:endParaRPr lang="en-US" sz="15270">
              <a:solidFill>
                <a:schemeClr val="bg1"/>
              </a:solidFill>
              <a:effectLst>
                <a:glow rad="139700">
                  <a:srgbClr val="00539F">
                    <a:alpha val="40000"/>
                  </a:srgbClr>
                </a:glow>
              </a:effectLst>
              <a:latin typeface="Greycliff CF" pitchFamily="2" charset="77"/>
            </a:endParaRPr>
          </a:p>
          <a:p>
            <a:pPr>
              <a:lnSpc>
                <a:spcPts val="13270"/>
              </a:lnSpc>
            </a:pPr>
            <a:r>
              <a:rPr lang="en-US" sz="8000">
                <a:solidFill>
                  <a:schemeClr val="bg1"/>
                </a:solidFill>
                <a:effectLst>
                  <a:glow rad="139700">
                    <a:srgbClr val="00539F">
                      <a:alpha val="40000"/>
                    </a:srgbClr>
                  </a:glow>
                </a:effectLst>
                <a:latin typeface="Greycliff CF" pitchFamily="2" charset="77"/>
              </a:rPr>
              <a:t>QUESTIONS?</a:t>
            </a:r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FC5E48AC-4FDF-524E-B5F8-62FA3510D4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85800" y="1601653"/>
            <a:ext cx="4020335" cy="951047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eb3cb46-ca44-467b-9f54-230397bc5f23">
      <Terms xmlns="http://schemas.microsoft.com/office/infopath/2007/PartnerControls"/>
    </lcf76f155ced4ddcb4097134ff3c332f>
    <TaxCatchAll xmlns="aa9d7bd2-755f-4b24-a0ee-accf07a1bf5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07B68D6F21934383DAB30DC89A77BB" ma:contentTypeVersion="18" ma:contentTypeDescription="Create a new document." ma:contentTypeScope="" ma:versionID="3ce9eff38bca6c06756464025cac9680">
  <xsd:schema xmlns:xsd="http://www.w3.org/2001/XMLSchema" xmlns:xs="http://www.w3.org/2001/XMLSchema" xmlns:p="http://schemas.microsoft.com/office/2006/metadata/properties" xmlns:ns2="8eb3cb46-ca44-467b-9f54-230397bc5f23" xmlns:ns3="b4557405-d971-437b-b98c-0c3f0e07f2db" xmlns:ns4="aa9d7bd2-755f-4b24-a0ee-accf07a1bf52" targetNamespace="http://schemas.microsoft.com/office/2006/metadata/properties" ma:root="true" ma:fieldsID="8ff6ddc9620e1410acb3d859ae444a5a" ns2:_="" ns3:_="" ns4:_="">
    <xsd:import namespace="8eb3cb46-ca44-467b-9f54-230397bc5f23"/>
    <xsd:import namespace="b4557405-d971-437b-b98c-0c3f0e07f2db"/>
    <xsd:import namespace="aa9d7bd2-755f-4b24-a0ee-accf07a1bf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b3cb46-ca44-467b-9f54-230397bc5f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64c727a-8405-43e9-8115-c39010e4a93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557405-d971-437b-b98c-0c3f0e07f2d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9d7bd2-755f-4b24-a0ee-accf07a1bf52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212dbb94-ce3a-4603-a59b-535097ba7208}" ma:internalName="TaxCatchAll" ma:showField="CatchAllData" ma:web="b4557405-d971-437b-b98c-0c3f0e07f2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560BA21-D350-4BE8-B9E8-17882004C38A}">
  <ds:schemaRefs>
    <ds:schemaRef ds:uri="http://schemas.microsoft.com/office/2006/metadata/properties"/>
    <ds:schemaRef ds:uri="b4557405-d971-437b-b98c-0c3f0e07f2db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8eb3cb46-ca44-467b-9f54-230397bc5f23"/>
    <ds:schemaRef ds:uri="http://schemas.microsoft.com/office/infopath/2007/PartnerControls"/>
    <ds:schemaRef ds:uri="http://purl.org/dc/terms/"/>
    <ds:schemaRef ds:uri="aa9d7bd2-755f-4b24-a0ee-accf07a1bf52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5D552571-04A7-4EC9-B7D5-EA6F0054B5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7D06DD-F890-4406-B52C-494FF4350177}">
  <ds:schemaRefs>
    <ds:schemaRef ds:uri="8eb3cb46-ca44-467b-9f54-230397bc5f23"/>
    <ds:schemaRef ds:uri="aa9d7bd2-755f-4b24-a0ee-accf07a1bf52"/>
    <ds:schemaRef ds:uri="b4557405-d971-437b-b98c-0c3f0e07f2d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2492</Words>
  <Application>Microsoft Office PowerPoint</Application>
  <PresentationFormat>Custom</PresentationFormat>
  <Paragraphs>345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Wingdings</vt:lpstr>
      <vt:lpstr>Greycliff CF Extra Bold</vt:lpstr>
      <vt:lpstr>Arial</vt:lpstr>
      <vt:lpstr>Source Sans Pro</vt:lpstr>
      <vt:lpstr>Calibri</vt:lpstr>
      <vt:lpstr>Greycliff CF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Jordan Patterson</dc:creator>
  <cp:lastModifiedBy>Lisa Soard</cp:lastModifiedBy>
  <cp:revision>4</cp:revision>
  <cp:lastPrinted>2025-05-15T13:06:32Z</cp:lastPrinted>
  <dcterms:created xsi:type="dcterms:W3CDTF">2006-08-16T00:00:00Z</dcterms:created>
  <dcterms:modified xsi:type="dcterms:W3CDTF">2025-06-02T13:50:39Z</dcterms:modified>
  <dc:identifier>DAEdES_iI4A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451300</vt:r8>
  </property>
  <property fmtid="{D5CDD505-2E9C-101B-9397-08002B2CF9AE}" pid="3" name="ComplianceAssetId">
    <vt:lpwstr/>
  </property>
  <property fmtid="{D5CDD505-2E9C-101B-9397-08002B2CF9AE}" pid="4" name="_ExtendedDescription">
    <vt:lpwstr/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ntentCategory">
    <vt:lpwstr>3;#IndyGo Document|477efe64-4fe9-45e7-b1ef-c75594c884f4</vt:lpwstr>
  </property>
  <property fmtid="{D5CDD505-2E9C-101B-9397-08002B2CF9AE}" pid="8" name="TemplateUrl">
    <vt:lpwstr/>
  </property>
  <property fmtid="{D5CDD505-2E9C-101B-9397-08002B2CF9AE}" pid="9" name="IndyGoDepartment">
    <vt:lpwstr>1;#Public Affairs and Communications|032d378d-3de3-40fa-b018-404f637d84e2</vt:lpwstr>
  </property>
  <property fmtid="{D5CDD505-2E9C-101B-9397-08002B2CF9AE}" pid="10" name="MediaServiceImageTags">
    <vt:lpwstr/>
  </property>
  <property fmtid="{D5CDD505-2E9C-101B-9397-08002B2CF9AE}" pid="11" name="ContentTypeId">
    <vt:lpwstr>0x010100A207B68D6F21934383DAB30DC89A77BB</vt:lpwstr>
  </property>
</Properties>
</file>