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06" r:id="rId1"/>
    <p:sldMasterId id="2147484538" r:id="rId2"/>
    <p:sldMasterId id="2147484526" r:id="rId3"/>
  </p:sldMasterIdLst>
  <p:notesMasterIdLst>
    <p:notesMasterId r:id="rId20"/>
  </p:notesMasterIdLst>
  <p:handoutMasterIdLst>
    <p:handoutMasterId r:id="rId21"/>
  </p:handoutMasterIdLst>
  <p:sldIdLst>
    <p:sldId id="256" r:id="rId4"/>
    <p:sldId id="329" r:id="rId5"/>
    <p:sldId id="308" r:id="rId6"/>
    <p:sldId id="315" r:id="rId7"/>
    <p:sldId id="317" r:id="rId8"/>
    <p:sldId id="320" r:id="rId9"/>
    <p:sldId id="340" r:id="rId10"/>
    <p:sldId id="354" r:id="rId11"/>
    <p:sldId id="347" r:id="rId12"/>
    <p:sldId id="349" r:id="rId13"/>
    <p:sldId id="351" r:id="rId14"/>
    <p:sldId id="352" r:id="rId15"/>
    <p:sldId id="343" r:id="rId16"/>
    <p:sldId id="350" r:id="rId17"/>
    <p:sldId id="345" r:id="rId18"/>
    <p:sldId id="326" r:id="rId1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tsinger, Rebecca" initials="MR" lastIdx="1" clrIdx="0">
    <p:extLst>
      <p:ext uri="{19B8F6BF-5375-455C-9EA6-DF929625EA0E}">
        <p15:presenceInfo xmlns:p15="http://schemas.microsoft.com/office/powerpoint/2012/main" userId="S::Rebecca.Motsinger@indy.gov::71c73137-74c1-4471-9490-7d7451daf9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E"/>
    <a:srgbClr val="006876"/>
    <a:srgbClr val="E7FCFF"/>
    <a:srgbClr val="005260"/>
    <a:srgbClr val="0073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856" autoAdjust="0"/>
  </p:normalViewPr>
  <p:slideViewPr>
    <p:cSldViewPr>
      <p:cViewPr varScale="1">
        <p:scale>
          <a:sx n="99" d="100"/>
          <a:sy n="99" d="100"/>
        </p:scale>
        <p:origin x="1542" y="78"/>
      </p:cViewPr>
      <p:guideLst>
        <p:guide orient="horz" pos="2160"/>
        <p:guide pos="2880"/>
      </p:guideLst>
    </p:cSldViewPr>
  </p:slideViewPr>
  <p:outlineViewPr>
    <p:cViewPr>
      <p:scale>
        <a:sx n="33" d="100"/>
        <a:sy n="33" d="100"/>
      </p:scale>
      <p:origin x="43" y="3557"/>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2" d="100"/>
          <a:sy n="62" d="100"/>
        </p:scale>
        <p:origin x="-1666" y="-101"/>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467818735047494E-2"/>
          <c:y val="4.5695538057742784E-2"/>
          <c:w val="0.88504726732167338"/>
          <c:h val="0.82365929442643204"/>
        </c:manualLayout>
      </c:layout>
      <c:barChart>
        <c:barDir val="col"/>
        <c:grouping val="clustered"/>
        <c:varyColors val="0"/>
        <c:ser>
          <c:idx val="0"/>
          <c:order val="0"/>
          <c:tx>
            <c:strRef>
              <c:f>'county general'!$B$1</c:f>
              <c:strCache>
                <c:ptCount val="1"/>
                <c:pt idx="0">
                  <c:v>Revenue</c:v>
                </c:pt>
              </c:strCache>
            </c:strRef>
          </c:tx>
          <c:spPr>
            <a:solidFill>
              <a:schemeClr val="accent4">
                <a:lumMod val="75000"/>
              </a:schemeClr>
            </a:solidFill>
          </c:spPr>
          <c:invertIfNegative val="0"/>
          <c:dLbls>
            <c:dLbl>
              <c:idx val="0"/>
              <c:spPr>
                <a:noFill/>
                <a:ln>
                  <a:noFill/>
                </a:ln>
                <a:effectLst/>
              </c:spPr>
              <c:txPr>
                <a:bodyPr wrap="square" lIns="38100" tIns="19050" rIns="38100" bIns="19050" anchor="ctr">
                  <a:noAutofit/>
                </a:bodyPr>
                <a:lstStyle/>
                <a:p>
                  <a:pPr>
                    <a:defRPr sz="1400"/>
                  </a:pPr>
                  <a:endParaRPr lang="en-US"/>
                </a:p>
              </c:txPr>
              <c:showLegendKey val="0"/>
              <c:showVal val="1"/>
              <c:showCatName val="0"/>
              <c:showSerName val="0"/>
              <c:showPercent val="0"/>
              <c:showBubbleSize val="0"/>
              <c:extLst>
                <c:ext xmlns:c15="http://schemas.microsoft.com/office/drawing/2012/chart" uri="{CE6537A1-D6FC-4f65-9D91-7224C49458BB}">
                  <c15:layout>
                    <c:manualLayout>
                      <c:w val="9.8628318584070812E-2"/>
                      <c:h val="7.8738095238095232E-2"/>
                    </c:manualLayout>
                  </c15:layout>
                </c:ext>
                <c:ext xmlns:c16="http://schemas.microsoft.com/office/drawing/2014/chart" uri="{C3380CC4-5D6E-409C-BE32-E72D297353CC}">
                  <c16:uniqueId val="{00000000-B1A0-4398-91D8-598A74105980}"/>
                </c:ext>
              </c:extLst>
            </c:dLbl>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'county general'!$A$2:$A$7</c:f>
              <c:numCache>
                <c:formatCode>General</c:formatCode>
                <c:ptCount val="6"/>
                <c:pt idx="0">
                  <c:v>2008</c:v>
                </c:pt>
                <c:pt idx="1">
                  <c:v>2015</c:v>
                </c:pt>
                <c:pt idx="2">
                  <c:v>2018</c:v>
                </c:pt>
                <c:pt idx="3">
                  <c:v>2021</c:v>
                </c:pt>
                <c:pt idx="4">
                  <c:v>2022</c:v>
                </c:pt>
                <c:pt idx="5">
                  <c:v>2023</c:v>
                </c:pt>
              </c:numCache>
            </c:numRef>
          </c:cat>
          <c:val>
            <c:numRef>
              <c:f>'county general'!$B$2:$B$7</c:f>
              <c:numCache>
                <c:formatCode>_("$"* #,##0.00_);_("$"* \(#,##0.00\);_("$"* "-"??_);_(@_)</c:formatCode>
                <c:ptCount val="6"/>
                <c:pt idx="0">
                  <c:v>5.1100000000000003</c:v>
                </c:pt>
                <c:pt idx="1">
                  <c:v>7.04</c:v>
                </c:pt>
                <c:pt idx="2">
                  <c:v>8.1</c:v>
                </c:pt>
                <c:pt idx="3">
                  <c:v>8.68</c:v>
                </c:pt>
                <c:pt idx="4">
                  <c:v>9.39</c:v>
                </c:pt>
                <c:pt idx="5">
                  <c:v>9.8699999999999992</c:v>
                </c:pt>
              </c:numCache>
            </c:numRef>
          </c:val>
          <c:extLst>
            <c:ext xmlns:c16="http://schemas.microsoft.com/office/drawing/2014/chart" uri="{C3380CC4-5D6E-409C-BE32-E72D297353CC}">
              <c16:uniqueId val="{00000006-10AD-4315-BF15-A0CD18A3B20C}"/>
            </c:ext>
          </c:extLst>
        </c:ser>
        <c:ser>
          <c:idx val="1"/>
          <c:order val="1"/>
          <c:tx>
            <c:strRef>
              <c:f>'county general'!$C$1</c:f>
              <c:strCache>
                <c:ptCount val="1"/>
                <c:pt idx="0">
                  <c:v>Expense</c:v>
                </c:pt>
              </c:strCache>
            </c:strRef>
          </c:tx>
          <c:spPr>
            <a:solidFill>
              <a:schemeClr val="tx1">
                <a:lumMod val="85000"/>
              </a:schemeClr>
            </a:solidFill>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'county general'!$A$2:$A$7</c:f>
              <c:numCache>
                <c:formatCode>General</c:formatCode>
                <c:ptCount val="6"/>
                <c:pt idx="0">
                  <c:v>2008</c:v>
                </c:pt>
                <c:pt idx="1">
                  <c:v>2015</c:v>
                </c:pt>
                <c:pt idx="2">
                  <c:v>2018</c:v>
                </c:pt>
                <c:pt idx="3">
                  <c:v>2021</c:v>
                </c:pt>
                <c:pt idx="4">
                  <c:v>2022</c:v>
                </c:pt>
                <c:pt idx="5">
                  <c:v>2023</c:v>
                </c:pt>
              </c:numCache>
            </c:numRef>
          </c:cat>
          <c:val>
            <c:numRef>
              <c:f>'county general'!$C$2:$C$7</c:f>
              <c:numCache>
                <c:formatCode>_("$"* #,##0.00_);_("$"* \(#,##0.00\);_("$"* "-"??_);_(@_)</c:formatCode>
                <c:ptCount val="6"/>
                <c:pt idx="0">
                  <c:v>18.37</c:v>
                </c:pt>
                <c:pt idx="1">
                  <c:v>19.48</c:v>
                </c:pt>
                <c:pt idx="2">
                  <c:v>22.02</c:v>
                </c:pt>
                <c:pt idx="3">
                  <c:v>24.27</c:v>
                </c:pt>
                <c:pt idx="4">
                  <c:v>24.89</c:v>
                </c:pt>
                <c:pt idx="5">
                  <c:v>27.2</c:v>
                </c:pt>
              </c:numCache>
            </c:numRef>
          </c:val>
          <c:extLst>
            <c:ext xmlns:c16="http://schemas.microsoft.com/office/drawing/2014/chart" uri="{C3380CC4-5D6E-409C-BE32-E72D297353CC}">
              <c16:uniqueId val="{0000000E-10AD-4315-BF15-A0CD18A3B20C}"/>
            </c:ext>
          </c:extLst>
        </c:ser>
        <c:ser>
          <c:idx val="2"/>
          <c:order val="2"/>
          <c:tx>
            <c:strRef>
              <c:f>'county general'!$D$1</c:f>
              <c:strCache>
                <c:ptCount val="1"/>
                <c:pt idx="0">
                  <c:v>Net Expense</c:v>
                </c:pt>
              </c:strCache>
            </c:strRef>
          </c:tx>
          <c:spPr>
            <a:solidFill>
              <a:schemeClr val="bg2">
                <a:lumMod val="40000"/>
                <a:lumOff val="60000"/>
              </a:schemeClr>
            </a:solidFill>
          </c:spPr>
          <c:invertIfNegative val="0"/>
          <c:dLbls>
            <c:dLbl>
              <c:idx val="3"/>
              <c:spPr>
                <a:noFill/>
                <a:ln>
                  <a:noFill/>
                </a:ln>
                <a:effectLst/>
              </c:spPr>
              <c:txPr>
                <a:bodyPr wrap="square" lIns="38100" tIns="19050" rIns="38100" bIns="19050" anchor="ctr">
                  <a:noAutofit/>
                </a:bodyPr>
                <a:lstStyle/>
                <a:p>
                  <a:pPr>
                    <a:defRPr sz="1400"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246312684365782"/>
                      <c:h val="5.2888217739905791E-2"/>
                    </c:manualLayout>
                  </c15:layout>
                </c:ext>
                <c:ext xmlns:c16="http://schemas.microsoft.com/office/drawing/2014/chart" uri="{C3380CC4-5D6E-409C-BE32-E72D297353CC}">
                  <c16:uniqueId val="{00000002-8BE2-4389-830C-B6DA737C1AC1}"/>
                </c:ext>
              </c:extLst>
            </c:dLbl>
            <c:dLbl>
              <c:idx val="4"/>
              <c:layout>
                <c:manualLayout>
                  <c:x val="2.8023598820059104E-2"/>
                  <c:y val="-4.56621004566210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E2-4389-830C-B6DA737C1AC1}"/>
                </c:ext>
              </c:extLst>
            </c:dLbl>
            <c:dLbl>
              <c:idx val="5"/>
              <c:layout>
                <c:manualLayout>
                  <c:x val="3.0003628462969383E-2"/>
                  <c:y val="-3.4246390960877005E-3"/>
                </c:manualLayout>
              </c:layout>
              <c:spPr>
                <a:noFill/>
                <a:ln>
                  <a:noFill/>
                </a:ln>
                <a:effectLst/>
              </c:spPr>
              <c:txPr>
                <a:bodyPr wrap="square" lIns="38100" tIns="19050" rIns="38100" bIns="19050" anchor="ctr">
                  <a:noAutofit/>
                </a:bodyPr>
                <a:lstStyle/>
                <a:p>
                  <a:pPr>
                    <a:defRPr sz="1400"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8.4911328651486137E-2"/>
                      <c:h val="6.8653004912847426E-2"/>
                    </c:manualLayout>
                  </c15:layout>
                </c:ext>
                <c:ext xmlns:c16="http://schemas.microsoft.com/office/drawing/2014/chart" uri="{C3380CC4-5D6E-409C-BE32-E72D297353CC}">
                  <c16:uniqueId val="{00000000-8BE2-4389-830C-B6DA737C1AC1}"/>
                </c:ext>
              </c:extLst>
            </c:dLbl>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'county general'!$A$2:$A$7</c:f>
              <c:numCache>
                <c:formatCode>General</c:formatCode>
                <c:ptCount val="6"/>
                <c:pt idx="0">
                  <c:v>2008</c:v>
                </c:pt>
                <c:pt idx="1">
                  <c:v>2015</c:v>
                </c:pt>
                <c:pt idx="2">
                  <c:v>2018</c:v>
                </c:pt>
                <c:pt idx="3">
                  <c:v>2021</c:v>
                </c:pt>
                <c:pt idx="4">
                  <c:v>2022</c:v>
                </c:pt>
                <c:pt idx="5">
                  <c:v>2023</c:v>
                </c:pt>
              </c:numCache>
            </c:numRef>
          </c:cat>
          <c:val>
            <c:numRef>
              <c:f>'county general'!$D$2:$D$7</c:f>
              <c:numCache>
                <c:formatCode>_("$"* #,##0.00_);_("$"* \(#,##0.00\);_("$"* "-"??_);_(@_)</c:formatCode>
                <c:ptCount val="6"/>
                <c:pt idx="0">
                  <c:v>13.260000000000002</c:v>
                </c:pt>
                <c:pt idx="1">
                  <c:v>12.44</c:v>
                </c:pt>
                <c:pt idx="2">
                  <c:v>13.92</c:v>
                </c:pt>
                <c:pt idx="3">
                  <c:v>15.59</c:v>
                </c:pt>
                <c:pt idx="4">
                  <c:v>15.5</c:v>
                </c:pt>
                <c:pt idx="5">
                  <c:v>17.32</c:v>
                </c:pt>
              </c:numCache>
            </c:numRef>
          </c:val>
          <c:extLst>
            <c:ext xmlns:c16="http://schemas.microsoft.com/office/drawing/2014/chart" uri="{C3380CC4-5D6E-409C-BE32-E72D297353CC}">
              <c16:uniqueId val="{00000016-10AD-4315-BF15-A0CD18A3B20C}"/>
            </c:ext>
          </c:extLst>
        </c:ser>
        <c:dLbls>
          <c:showLegendKey val="0"/>
          <c:showVal val="1"/>
          <c:showCatName val="0"/>
          <c:showSerName val="0"/>
          <c:showPercent val="0"/>
          <c:showBubbleSize val="0"/>
        </c:dLbls>
        <c:gapWidth val="150"/>
        <c:axId val="40417920"/>
        <c:axId val="40440576"/>
      </c:barChart>
      <c:catAx>
        <c:axId val="40417920"/>
        <c:scaling>
          <c:orientation val="minMax"/>
        </c:scaling>
        <c:delete val="0"/>
        <c:axPos val="b"/>
        <c:title>
          <c:tx>
            <c:rich>
              <a:bodyPr/>
              <a:lstStyle/>
              <a:p>
                <a:pPr>
                  <a:defRPr sz="2000" b="0"/>
                </a:pPr>
                <a:r>
                  <a:rPr lang="en-US" sz="2000" b="0" dirty="0"/>
                  <a:t>Year</a:t>
                </a:r>
              </a:p>
            </c:rich>
          </c:tx>
          <c:overlay val="0"/>
        </c:title>
        <c:numFmt formatCode="General" sourceLinked="1"/>
        <c:majorTickMark val="out"/>
        <c:minorTickMark val="none"/>
        <c:tickLblPos val="nextTo"/>
        <c:txPr>
          <a:bodyPr/>
          <a:lstStyle/>
          <a:p>
            <a:pPr>
              <a:defRPr sz="2000">
                <a:latin typeface="Palatino Linotype" panose="02040502050505030304" pitchFamily="18" charset="0"/>
              </a:defRPr>
            </a:pPr>
            <a:endParaRPr lang="en-US"/>
          </a:p>
        </c:txPr>
        <c:crossAx val="40440576"/>
        <c:crosses val="autoZero"/>
        <c:auto val="1"/>
        <c:lblAlgn val="ctr"/>
        <c:lblOffset val="100"/>
        <c:noMultiLvlLbl val="1"/>
      </c:catAx>
      <c:valAx>
        <c:axId val="40440576"/>
        <c:scaling>
          <c:orientation val="minMax"/>
        </c:scaling>
        <c:delete val="1"/>
        <c:axPos val="l"/>
        <c:title>
          <c:tx>
            <c:rich>
              <a:bodyPr rot="-5400000" vert="horz"/>
              <a:lstStyle/>
              <a:p>
                <a:pPr>
                  <a:defRPr sz="1200"/>
                </a:pPr>
                <a:r>
                  <a:rPr lang="en-US" sz="1200" dirty="0"/>
                  <a:t>Dollars ($)</a:t>
                </a:r>
              </a:p>
            </c:rich>
          </c:tx>
          <c:layout>
            <c:manualLayout>
              <c:xMode val="edge"/>
              <c:yMode val="edge"/>
              <c:x val="4.1666666666666666E-3"/>
              <c:y val="0.44265802099548501"/>
            </c:manualLayout>
          </c:layout>
          <c:overlay val="0"/>
        </c:title>
        <c:numFmt formatCode="#,##0" sourceLinked="0"/>
        <c:majorTickMark val="out"/>
        <c:minorTickMark val="none"/>
        <c:tickLblPos val="nextTo"/>
        <c:crossAx val="40417920"/>
        <c:crossesAt val="2008"/>
        <c:crossBetween val="between"/>
      </c:valAx>
    </c:plotArea>
    <c:legend>
      <c:legendPos val="t"/>
      <c:layout>
        <c:manualLayout>
          <c:xMode val="edge"/>
          <c:yMode val="edge"/>
          <c:x val="0.24710742238301295"/>
          <c:y val="7.6923076923076927E-2"/>
          <c:w val="0.50578503700550947"/>
          <c:h val="6.3834039975772264E-2"/>
        </c:manualLayout>
      </c:layout>
      <c:overlay val="0"/>
      <c:txPr>
        <a:bodyPr/>
        <a:lstStyle/>
        <a:p>
          <a:pPr>
            <a:defRPr sz="1600"/>
          </a:pPr>
          <a:endParaRPr lang="en-U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0.79981</cdr:x>
      <cdr:y>0.72371</cdr:y>
    </cdr:from>
    <cdr:to>
      <cdr:x>0.89981</cdr:x>
      <cdr:y>0.89821</cdr:y>
    </cdr:to>
    <cdr:sp macro="" textlink="">
      <cdr:nvSpPr>
        <cdr:cNvPr id="2" name="TextBox 1"/>
        <cdr:cNvSpPr txBox="1"/>
      </cdr:nvSpPr>
      <cdr:spPr>
        <a:xfrm xmlns:a="http://schemas.openxmlformats.org/drawingml/2006/main">
          <a:off x="7313428" y="379227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D38759-11E5-5007-F917-B7008835F22A}"/>
              </a:ext>
            </a:extLst>
          </p:cNvPr>
          <p:cNvSpPr>
            <a:spLocks noGrp="1"/>
          </p:cNvSpPr>
          <p:nvPr>
            <p:ph type="hdr" sz="quarter"/>
          </p:nvPr>
        </p:nvSpPr>
        <p:spPr>
          <a:xfrm>
            <a:off x="0" y="1"/>
            <a:ext cx="3037787" cy="466645"/>
          </a:xfrm>
          <a:prstGeom prst="rect">
            <a:avLst/>
          </a:prstGeom>
        </p:spPr>
        <p:txBody>
          <a:bodyPr vert="horz" lIns="91422" tIns="45711" rIns="91422" bIns="45711" rtlCol="0"/>
          <a:lstStyle>
            <a:lvl1pPr algn="l">
              <a:defRPr sz="1200"/>
            </a:lvl1pPr>
          </a:lstStyle>
          <a:p>
            <a:endParaRPr lang="en-US"/>
          </a:p>
        </p:txBody>
      </p:sp>
      <p:sp>
        <p:nvSpPr>
          <p:cNvPr id="3" name="Date Placeholder 2">
            <a:extLst>
              <a:ext uri="{FF2B5EF4-FFF2-40B4-BE49-F238E27FC236}">
                <a16:creationId xmlns:a16="http://schemas.microsoft.com/office/drawing/2014/main" id="{BC1C2804-297D-F4DF-94B4-B058D7A391A2}"/>
              </a:ext>
            </a:extLst>
          </p:cNvPr>
          <p:cNvSpPr>
            <a:spLocks noGrp="1"/>
          </p:cNvSpPr>
          <p:nvPr>
            <p:ph type="dt" sz="quarter" idx="1"/>
          </p:nvPr>
        </p:nvSpPr>
        <p:spPr>
          <a:xfrm>
            <a:off x="3971026" y="1"/>
            <a:ext cx="3037787" cy="466645"/>
          </a:xfrm>
          <a:prstGeom prst="rect">
            <a:avLst/>
          </a:prstGeom>
        </p:spPr>
        <p:txBody>
          <a:bodyPr vert="horz" lIns="91422" tIns="45711" rIns="91422" bIns="45711" rtlCol="0"/>
          <a:lstStyle>
            <a:lvl1pPr algn="r">
              <a:defRPr sz="1200"/>
            </a:lvl1pPr>
          </a:lstStyle>
          <a:p>
            <a:fld id="{6C0BBF9F-0EA8-40DF-A76B-D0E6D22A4959}" type="datetimeFigureOut">
              <a:rPr lang="en-US" smtClean="0"/>
              <a:t>8/20/2024</a:t>
            </a:fld>
            <a:endParaRPr lang="en-US"/>
          </a:p>
        </p:txBody>
      </p:sp>
      <p:sp>
        <p:nvSpPr>
          <p:cNvPr id="4" name="Footer Placeholder 3">
            <a:extLst>
              <a:ext uri="{FF2B5EF4-FFF2-40B4-BE49-F238E27FC236}">
                <a16:creationId xmlns:a16="http://schemas.microsoft.com/office/drawing/2014/main" id="{AC44FDE5-462C-181D-D38E-1514741E3986}"/>
              </a:ext>
            </a:extLst>
          </p:cNvPr>
          <p:cNvSpPr>
            <a:spLocks noGrp="1"/>
          </p:cNvSpPr>
          <p:nvPr>
            <p:ph type="ftr" sz="quarter" idx="2"/>
          </p:nvPr>
        </p:nvSpPr>
        <p:spPr>
          <a:xfrm>
            <a:off x="0" y="8829755"/>
            <a:ext cx="3037787" cy="466645"/>
          </a:xfrm>
          <a:prstGeom prst="rect">
            <a:avLst/>
          </a:prstGeom>
        </p:spPr>
        <p:txBody>
          <a:bodyPr vert="horz" lIns="91422" tIns="45711" rIns="91422" bIns="45711"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4D0C324-62F3-6386-E08F-F5EA6FFCE80B}"/>
              </a:ext>
            </a:extLst>
          </p:cNvPr>
          <p:cNvSpPr>
            <a:spLocks noGrp="1"/>
          </p:cNvSpPr>
          <p:nvPr>
            <p:ph type="sldNum" sz="quarter" idx="3"/>
          </p:nvPr>
        </p:nvSpPr>
        <p:spPr>
          <a:xfrm>
            <a:off x="3971026" y="8829755"/>
            <a:ext cx="3037787" cy="466645"/>
          </a:xfrm>
          <a:prstGeom prst="rect">
            <a:avLst/>
          </a:prstGeom>
        </p:spPr>
        <p:txBody>
          <a:bodyPr vert="horz" lIns="91422" tIns="45711" rIns="91422" bIns="45711" rtlCol="0" anchor="b"/>
          <a:lstStyle>
            <a:lvl1pPr algn="r">
              <a:defRPr sz="1200"/>
            </a:lvl1pPr>
          </a:lstStyle>
          <a:p>
            <a:fld id="{514FE9F5-02E0-47AD-9242-4EBCA0DE86D8}" type="slidenum">
              <a:rPr lang="en-US" smtClean="0"/>
              <a:t>‹#›</a:t>
            </a:fld>
            <a:endParaRPr lang="en-US"/>
          </a:p>
        </p:txBody>
      </p:sp>
    </p:spTree>
    <p:extLst>
      <p:ext uri="{BB962C8B-B14F-4D97-AF65-F5344CB8AC3E}">
        <p14:creationId xmlns:p14="http://schemas.microsoft.com/office/powerpoint/2010/main" val="18729863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20" tIns="46411" rIns="92820" bIns="46411" rtlCol="0"/>
          <a:lstStyle>
            <a:lvl1pPr algn="l">
              <a:defRPr sz="1200"/>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820" tIns="46411" rIns="92820" bIns="46411" rtlCol="0"/>
          <a:lstStyle>
            <a:lvl1pPr algn="r">
              <a:defRPr sz="1200"/>
            </a:lvl1pPr>
          </a:lstStyle>
          <a:p>
            <a:pPr>
              <a:defRPr/>
            </a:pPr>
            <a:fld id="{EB236695-7053-46F5-80ED-1E141DB47569}" type="datetimeFigureOut">
              <a:rPr lang="en-US"/>
              <a:pPr>
                <a:defRPr/>
              </a:pPr>
              <a:t>8/20/2024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820" tIns="46411" rIns="92820" bIns="46411" rtlCol="0" anchor="ctr"/>
          <a:lstStyle/>
          <a:p>
            <a:pPr lvl="0"/>
            <a:endParaRPr lang="en-US" noProof="0"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20" tIns="46411" rIns="92820" bIns="464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820" tIns="46411" rIns="92820" bIns="46411"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820" tIns="46411" rIns="92820" bIns="46411" rtlCol="0" anchor="b"/>
          <a:lstStyle>
            <a:lvl1pPr algn="r">
              <a:defRPr sz="1200"/>
            </a:lvl1pPr>
          </a:lstStyle>
          <a:p>
            <a:pPr>
              <a:defRPr/>
            </a:pPr>
            <a:fld id="{CBCFC346-FD2D-4486-B8CF-46782B92C2DD}" type="slidenum">
              <a:rPr lang="en-US"/>
              <a:pPr>
                <a:defRPr/>
              </a:pPr>
              <a:t>‹#›</a:t>
            </a:fld>
            <a:endParaRPr lang="en-US" dirty="0"/>
          </a:p>
        </p:txBody>
      </p:sp>
    </p:spTree>
    <p:extLst>
      <p:ext uri="{BB962C8B-B14F-4D97-AF65-F5344CB8AC3E}">
        <p14:creationId xmlns:p14="http://schemas.microsoft.com/office/powerpoint/2010/main" val="48799728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Slide Number Placeholder 2">
            <a:extLst>
              <a:ext uri="{FF2B5EF4-FFF2-40B4-BE49-F238E27FC236}">
                <a16:creationId xmlns:a16="http://schemas.microsoft.com/office/drawing/2014/main" id="{251E9E15-7BD5-D9BC-53BD-1B09BDA31A8A}"/>
              </a:ext>
            </a:extLst>
          </p:cNvPr>
          <p:cNvSpPr>
            <a:spLocks noGrp="1"/>
          </p:cNvSpPr>
          <p:nvPr>
            <p:ph type="sldNum" sz="quarter" idx="5"/>
          </p:nvPr>
        </p:nvSpPr>
        <p:spPr/>
        <p:txBody>
          <a:bodyPr/>
          <a:lstStyle/>
          <a:p>
            <a:pPr>
              <a:defRPr/>
            </a:pPr>
            <a:fld id="{CBCFC346-FD2D-4486-B8CF-46782B92C2DD}" type="slidenum">
              <a:rPr lang="en-US" smtClean="0"/>
              <a:pPr>
                <a:defRPr/>
              </a:pPr>
              <a:t>1</a:t>
            </a:fld>
            <a:endParaRPr lang="en-US" dirty="0"/>
          </a:p>
        </p:txBody>
      </p:sp>
      <p:sp>
        <p:nvSpPr>
          <p:cNvPr id="5" name="Footer Placeholder 4">
            <a:extLst>
              <a:ext uri="{FF2B5EF4-FFF2-40B4-BE49-F238E27FC236}">
                <a16:creationId xmlns:a16="http://schemas.microsoft.com/office/drawing/2014/main" id="{A25F355F-84F2-F810-25F5-AA40F75BB721}"/>
              </a:ext>
            </a:extLst>
          </p:cNvPr>
          <p:cNvSpPr>
            <a:spLocks noGrp="1"/>
          </p:cNvSpPr>
          <p:nvPr>
            <p:ph type="ftr" sz="quarter" idx="4"/>
          </p:nvPr>
        </p:nvSpPr>
        <p:spPr/>
        <p:txBody>
          <a:bodyPr/>
          <a:lstStyle/>
          <a:p>
            <a:pPr>
              <a:defRPr/>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CBCFC346-FD2D-4486-B8CF-46782B92C2DD}" type="slidenum">
              <a:rPr lang="en-US" smtClean="0"/>
              <a:pPr>
                <a:defRPr/>
              </a:pPr>
              <a:t>2</a:t>
            </a:fld>
            <a:endParaRPr lang="en-US" dirty="0"/>
          </a:p>
        </p:txBody>
      </p:sp>
    </p:spTree>
    <p:extLst>
      <p:ext uri="{BB962C8B-B14F-4D97-AF65-F5344CB8AC3E}">
        <p14:creationId xmlns:p14="http://schemas.microsoft.com/office/powerpoint/2010/main" val="3416485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marL="228577" indent="-228577" eaLnBrk="1" hangingPunct="1">
              <a:buFont typeface="Arial" pitchFamily="34" charset="0"/>
              <a:buChar char="•"/>
            </a:pPr>
            <a:endParaRPr lang="en-US" baseline="0" dirty="0"/>
          </a:p>
        </p:txBody>
      </p:sp>
      <p:sp>
        <p:nvSpPr>
          <p:cNvPr id="2" name="Slide Number Placeholder 1">
            <a:extLst>
              <a:ext uri="{FF2B5EF4-FFF2-40B4-BE49-F238E27FC236}">
                <a16:creationId xmlns:a16="http://schemas.microsoft.com/office/drawing/2014/main" id="{2197BF20-D442-BB42-E00C-50B219E84D34}"/>
              </a:ext>
            </a:extLst>
          </p:cNvPr>
          <p:cNvSpPr>
            <a:spLocks noGrp="1"/>
          </p:cNvSpPr>
          <p:nvPr>
            <p:ph type="sldNum" sz="quarter" idx="5"/>
          </p:nvPr>
        </p:nvSpPr>
        <p:spPr/>
        <p:txBody>
          <a:bodyPr/>
          <a:lstStyle/>
          <a:p>
            <a:pPr>
              <a:defRPr/>
            </a:pPr>
            <a:fld id="{CBCFC346-FD2D-4486-B8CF-46782B92C2DD}" type="slidenum">
              <a:rPr lang="en-US" smtClean="0"/>
              <a:pPr>
                <a:defRPr/>
              </a:pPr>
              <a:t>3</a:t>
            </a:fld>
            <a:endParaRPr lang="en-US" dirty="0"/>
          </a:p>
        </p:txBody>
      </p:sp>
      <p:sp>
        <p:nvSpPr>
          <p:cNvPr id="3" name="Footer Placeholder 2">
            <a:extLst>
              <a:ext uri="{FF2B5EF4-FFF2-40B4-BE49-F238E27FC236}">
                <a16:creationId xmlns:a16="http://schemas.microsoft.com/office/drawing/2014/main" id="{E5C9123C-0438-1FA8-9EC7-47032B525B14}"/>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3000214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marL="228577" indent="-228577" eaLnBrk="1" hangingPunct="1">
              <a:buFont typeface="Arial" pitchFamily="34" charset="0"/>
              <a:buChar char="•"/>
            </a:pPr>
            <a:endParaRPr lang="en-US" baseline="0" dirty="0"/>
          </a:p>
        </p:txBody>
      </p:sp>
      <p:sp>
        <p:nvSpPr>
          <p:cNvPr id="2" name="Slide Number Placeholder 1">
            <a:extLst>
              <a:ext uri="{FF2B5EF4-FFF2-40B4-BE49-F238E27FC236}">
                <a16:creationId xmlns:a16="http://schemas.microsoft.com/office/drawing/2014/main" id="{AA124BEE-0AE1-FC39-4704-2CC2C3CE2024}"/>
              </a:ext>
            </a:extLst>
          </p:cNvPr>
          <p:cNvSpPr>
            <a:spLocks noGrp="1"/>
          </p:cNvSpPr>
          <p:nvPr>
            <p:ph type="sldNum" sz="quarter" idx="5"/>
          </p:nvPr>
        </p:nvSpPr>
        <p:spPr/>
        <p:txBody>
          <a:bodyPr/>
          <a:lstStyle/>
          <a:p>
            <a:pPr>
              <a:defRPr/>
            </a:pPr>
            <a:fld id="{CBCFC346-FD2D-4486-B8CF-46782B92C2DD}" type="slidenum">
              <a:rPr lang="en-US" smtClean="0"/>
              <a:pPr>
                <a:defRPr/>
              </a:pPr>
              <a:t>4</a:t>
            </a:fld>
            <a:endParaRPr lang="en-US" dirty="0"/>
          </a:p>
        </p:txBody>
      </p:sp>
      <p:sp>
        <p:nvSpPr>
          <p:cNvPr id="3" name="Footer Placeholder 2">
            <a:extLst>
              <a:ext uri="{FF2B5EF4-FFF2-40B4-BE49-F238E27FC236}">
                <a16:creationId xmlns:a16="http://schemas.microsoft.com/office/drawing/2014/main" id="{C0A94F5F-13ED-3188-C038-145A4B5265B0}"/>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3973092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1C14C0A7-B6A8-F6F2-F6DE-BCE237137161}"/>
              </a:ext>
            </a:extLst>
          </p:cNvPr>
          <p:cNvSpPr>
            <a:spLocks noGrp="1"/>
          </p:cNvSpPr>
          <p:nvPr>
            <p:ph type="sldNum" sz="quarter" idx="5"/>
          </p:nvPr>
        </p:nvSpPr>
        <p:spPr/>
        <p:txBody>
          <a:bodyPr/>
          <a:lstStyle/>
          <a:p>
            <a:pPr>
              <a:defRPr/>
            </a:pPr>
            <a:fld id="{CBCFC346-FD2D-4486-B8CF-46782B92C2DD}" type="slidenum">
              <a:rPr lang="en-US" smtClean="0"/>
              <a:pPr>
                <a:defRPr/>
              </a:pPr>
              <a:t>9</a:t>
            </a:fld>
            <a:endParaRPr lang="en-US" dirty="0"/>
          </a:p>
        </p:txBody>
      </p:sp>
      <p:sp>
        <p:nvSpPr>
          <p:cNvPr id="6" name="Footer Placeholder 5">
            <a:extLst>
              <a:ext uri="{FF2B5EF4-FFF2-40B4-BE49-F238E27FC236}">
                <a16:creationId xmlns:a16="http://schemas.microsoft.com/office/drawing/2014/main" id="{3A1E2BCC-1668-31D0-C826-832CC73AF463}"/>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3999196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388ED6E4-BCDD-F43F-2677-4BE4D37C9948}"/>
              </a:ext>
            </a:extLst>
          </p:cNvPr>
          <p:cNvSpPr>
            <a:spLocks noGrp="1"/>
          </p:cNvSpPr>
          <p:nvPr>
            <p:ph type="sldNum" sz="quarter" idx="5"/>
          </p:nvPr>
        </p:nvSpPr>
        <p:spPr/>
        <p:txBody>
          <a:bodyPr/>
          <a:lstStyle/>
          <a:p>
            <a:pPr>
              <a:defRPr/>
            </a:pPr>
            <a:fld id="{CBCFC346-FD2D-4486-B8CF-46782B92C2DD}" type="slidenum">
              <a:rPr lang="en-US" smtClean="0"/>
              <a:pPr>
                <a:defRPr/>
              </a:pPr>
              <a:t>12</a:t>
            </a:fld>
            <a:endParaRPr lang="en-US" dirty="0"/>
          </a:p>
        </p:txBody>
      </p:sp>
      <p:sp>
        <p:nvSpPr>
          <p:cNvPr id="6" name="Footer Placeholder 5">
            <a:extLst>
              <a:ext uri="{FF2B5EF4-FFF2-40B4-BE49-F238E27FC236}">
                <a16:creationId xmlns:a16="http://schemas.microsoft.com/office/drawing/2014/main" id="{EB2D57F3-4502-1410-0994-9ACE19806040}"/>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3459479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D634F8A3-0C3D-EA7A-7140-1534F5EC5C77}"/>
              </a:ext>
            </a:extLst>
          </p:cNvPr>
          <p:cNvSpPr>
            <a:spLocks noGrp="1"/>
          </p:cNvSpPr>
          <p:nvPr>
            <p:ph type="sldNum" sz="quarter" idx="5"/>
          </p:nvPr>
        </p:nvSpPr>
        <p:spPr/>
        <p:txBody>
          <a:bodyPr/>
          <a:lstStyle/>
          <a:p>
            <a:pPr>
              <a:defRPr/>
            </a:pPr>
            <a:fld id="{CBCFC346-FD2D-4486-B8CF-46782B92C2DD}" type="slidenum">
              <a:rPr lang="en-US" smtClean="0"/>
              <a:pPr>
                <a:defRPr/>
              </a:pPr>
              <a:t>13</a:t>
            </a:fld>
            <a:endParaRPr lang="en-US" dirty="0"/>
          </a:p>
        </p:txBody>
      </p:sp>
      <p:sp>
        <p:nvSpPr>
          <p:cNvPr id="6" name="Footer Placeholder 5">
            <a:extLst>
              <a:ext uri="{FF2B5EF4-FFF2-40B4-BE49-F238E27FC236}">
                <a16:creationId xmlns:a16="http://schemas.microsoft.com/office/drawing/2014/main" id="{BB0BCC76-8CCC-4164-EB90-C29228A06C45}"/>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58351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C8D0577E-CA44-71CC-82DB-DCFEB7968D85}"/>
              </a:ext>
            </a:extLst>
          </p:cNvPr>
          <p:cNvSpPr>
            <a:spLocks noGrp="1"/>
          </p:cNvSpPr>
          <p:nvPr>
            <p:ph type="sldNum" sz="quarter" idx="5"/>
          </p:nvPr>
        </p:nvSpPr>
        <p:spPr/>
        <p:txBody>
          <a:bodyPr/>
          <a:lstStyle/>
          <a:p>
            <a:pPr>
              <a:defRPr/>
            </a:pPr>
            <a:fld id="{CBCFC346-FD2D-4486-B8CF-46782B92C2DD}" type="slidenum">
              <a:rPr lang="en-US" smtClean="0"/>
              <a:pPr>
                <a:defRPr/>
              </a:pPr>
              <a:t>14</a:t>
            </a:fld>
            <a:endParaRPr lang="en-US" dirty="0"/>
          </a:p>
        </p:txBody>
      </p:sp>
      <p:sp>
        <p:nvSpPr>
          <p:cNvPr id="6" name="Footer Placeholder 5">
            <a:extLst>
              <a:ext uri="{FF2B5EF4-FFF2-40B4-BE49-F238E27FC236}">
                <a16:creationId xmlns:a16="http://schemas.microsoft.com/office/drawing/2014/main" id="{40DB6379-AC29-1259-80C5-101BA1FB394F}"/>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840932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5171C006-822E-0861-5137-37DB907740F9}"/>
              </a:ext>
            </a:extLst>
          </p:cNvPr>
          <p:cNvSpPr>
            <a:spLocks noGrp="1"/>
          </p:cNvSpPr>
          <p:nvPr>
            <p:ph type="sldNum" sz="quarter" idx="5"/>
          </p:nvPr>
        </p:nvSpPr>
        <p:spPr/>
        <p:txBody>
          <a:bodyPr/>
          <a:lstStyle/>
          <a:p>
            <a:pPr>
              <a:defRPr/>
            </a:pPr>
            <a:fld id="{CBCFC346-FD2D-4486-B8CF-46782B92C2DD}" type="slidenum">
              <a:rPr lang="en-US" smtClean="0"/>
              <a:pPr>
                <a:defRPr/>
              </a:pPr>
              <a:t>15</a:t>
            </a:fld>
            <a:endParaRPr lang="en-US" dirty="0"/>
          </a:p>
        </p:txBody>
      </p:sp>
      <p:sp>
        <p:nvSpPr>
          <p:cNvPr id="6" name="Footer Placeholder 5">
            <a:extLst>
              <a:ext uri="{FF2B5EF4-FFF2-40B4-BE49-F238E27FC236}">
                <a16:creationId xmlns:a16="http://schemas.microsoft.com/office/drawing/2014/main" id="{EF5B5968-9953-F751-8B76-9349EACDDB6F}"/>
              </a:ext>
            </a:extLst>
          </p:cNvPr>
          <p:cNvSpPr>
            <a:spLocks noGrp="1"/>
          </p:cNvSpPr>
          <p:nvPr>
            <p:ph type="ftr" sz="quarter" idx="4"/>
          </p:nvPr>
        </p:nvSpPr>
        <p:spPr/>
        <p:txBody>
          <a:bodyPr/>
          <a:lstStyle/>
          <a:p>
            <a:pPr>
              <a:defRPr/>
            </a:pPr>
            <a:endParaRPr lang="en-US" dirty="0"/>
          </a:p>
        </p:txBody>
      </p:sp>
    </p:spTree>
    <p:extLst>
      <p:ext uri="{BB962C8B-B14F-4D97-AF65-F5344CB8AC3E}">
        <p14:creationId xmlns:p14="http://schemas.microsoft.com/office/powerpoint/2010/main" val="518885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815740C7-FCD8-4807-8A3D-003730B95FD1}"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53C2BB6-1CE9-480F-84FB-6EF9CB614F91}" type="slidenum">
              <a:rPr lang="en-US" smtClean="0"/>
              <a:pPr>
                <a:defRPr/>
              </a:pPr>
              <a:t>‹#›</a:t>
            </a:fld>
            <a:endParaRPr lang="en-US" dirty="0"/>
          </a:p>
        </p:txBody>
      </p:sp>
    </p:spTree>
    <p:extLst>
      <p:ext uri="{BB962C8B-B14F-4D97-AF65-F5344CB8AC3E}">
        <p14:creationId xmlns:p14="http://schemas.microsoft.com/office/powerpoint/2010/main" val="1977787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67A8-28FE-0E78-EF8B-3E4945406C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9387FB-3351-1FEF-3919-8AD253092D54}"/>
              </a:ext>
            </a:extLst>
          </p:cNvPr>
          <p:cNvSpPr>
            <a:spLocks noGrp="1"/>
          </p:cNvSpPr>
          <p:nvPr>
            <p:ph type="dt" sz="half" idx="10"/>
          </p:nvPr>
        </p:nvSpPr>
        <p:spPr/>
        <p:txBody>
          <a:bodyPr/>
          <a:lstStyle/>
          <a:p>
            <a:pPr>
              <a:defRPr/>
            </a:pPr>
            <a:fld id="{166F66C4-B333-4984-93B9-3D90D14E0FCA}" type="datetime1">
              <a:rPr lang="en-US" smtClean="0"/>
              <a:t>8/20/2024</a:t>
            </a:fld>
            <a:endParaRPr lang="en-US" dirty="0"/>
          </a:p>
        </p:txBody>
      </p:sp>
      <p:sp>
        <p:nvSpPr>
          <p:cNvPr id="4" name="Footer Placeholder 3">
            <a:extLst>
              <a:ext uri="{FF2B5EF4-FFF2-40B4-BE49-F238E27FC236}">
                <a16:creationId xmlns:a16="http://schemas.microsoft.com/office/drawing/2014/main" id="{C42F2FAD-1B64-F173-1E83-9133E15A8F9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B89FCAD-FFEE-348B-EFCB-D5131A6364D6}"/>
              </a:ext>
            </a:extLst>
          </p:cNvPr>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3040653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a:defRPr/>
            </a:pPr>
            <a:fld id="{6ED65948-85F9-4EAD-B883-25D80D24651B}"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E856457-0151-43BE-B4B3-35FE2EE865AF}" type="slidenum">
              <a:rPr lang="en-US" smtClean="0"/>
              <a:pPr>
                <a:defRPr/>
              </a:pPr>
              <a:t>‹#›</a:t>
            </a:fld>
            <a:endParaRPr lang="en-US" dirty="0"/>
          </a:p>
        </p:txBody>
      </p:sp>
    </p:spTree>
    <p:extLst>
      <p:ext uri="{BB962C8B-B14F-4D97-AF65-F5344CB8AC3E}">
        <p14:creationId xmlns:p14="http://schemas.microsoft.com/office/powerpoint/2010/main" val="334939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4D9C6CE-1E07-4285-854C-632ACACF8E3F}"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47A4BFC-0493-4AD6-AF01-D9CC58E564A1}" type="slidenum">
              <a:rPr lang="en-US" smtClean="0"/>
              <a:pPr>
                <a:defRPr/>
              </a:pPr>
              <a:t>‹#›</a:t>
            </a:fld>
            <a:endParaRPr lang="en-US" dirty="0"/>
          </a:p>
        </p:txBody>
      </p:sp>
    </p:spTree>
    <p:extLst>
      <p:ext uri="{BB962C8B-B14F-4D97-AF65-F5344CB8AC3E}">
        <p14:creationId xmlns:p14="http://schemas.microsoft.com/office/powerpoint/2010/main" val="3142426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7788BF0-B531-4E3E-B9BA-5CE4A0EB9520}" type="datetime1">
              <a:rPr lang="en-US" smtClean="0"/>
              <a:t>8/20/2024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E794CE4-BF06-4543-BB1F-FEDB0128AB17}" type="slidenum">
              <a:rPr lang="en-US" smtClean="0"/>
              <a:pPr>
                <a:defRPr/>
              </a:pPr>
              <a:t>‹#›</a:t>
            </a:fld>
            <a:endParaRPr lang="en-US" dirty="0"/>
          </a:p>
        </p:txBody>
      </p:sp>
    </p:spTree>
    <p:extLst>
      <p:ext uri="{BB962C8B-B14F-4D97-AF65-F5344CB8AC3E}">
        <p14:creationId xmlns:p14="http://schemas.microsoft.com/office/powerpoint/2010/main" val="3853378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1DB9585-23E5-47CE-9169-C0D11FA42DDE}" type="datetime1">
              <a:rPr lang="en-US" smtClean="0"/>
              <a:t>8/20/2024</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FFE19BE4-5CC1-417E-BE04-F067D7DA6F20}" type="slidenum">
              <a:rPr lang="en-US" smtClean="0"/>
              <a:pPr>
                <a:defRPr/>
              </a:pPr>
              <a:t>‹#›</a:t>
            </a:fld>
            <a:endParaRPr lang="en-US" dirty="0"/>
          </a:p>
        </p:txBody>
      </p:sp>
    </p:spTree>
    <p:extLst>
      <p:ext uri="{BB962C8B-B14F-4D97-AF65-F5344CB8AC3E}">
        <p14:creationId xmlns:p14="http://schemas.microsoft.com/office/powerpoint/2010/main" val="2570298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fld id="{917DA8A7-3906-4762-A37E-1538AD332FAB}" type="datetime1">
              <a:rPr lang="en-US" smtClean="0"/>
              <a:t>8/20/2024</a:t>
            </a:fld>
            <a:endParaRPr lang="en-US" dirty="0"/>
          </a:p>
        </p:txBody>
      </p:sp>
      <p:sp>
        <p:nvSpPr>
          <p:cNvPr id="5" name="Footer Placeholder 3"/>
          <p:cNvSpPr>
            <a:spLocks noGrp="1"/>
          </p:cNvSpPr>
          <p:nvPr>
            <p:ph type="ftr" sz="quarter" idx="11"/>
          </p:nvPr>
        </p:nvSpPr>
        <p:spPr/>
        <p:txBody>
          <a:bodyPr/>
          <a:lstStyle/>
          <a:p>
            <a:pPr>
              <a:defRPr/>
            </a:pPr>
            <a:endParaRPr lang="en-US" dirty="0"/>
          </a:p>
        </p:txBody>
      </p:sp>
      <p:sp>
        <p:nvSpPr>
          <p:cNvPr id="6" name="Slide Number Placeholder 4"/>
          <p:cNvSpPr>
            <a:spLocks noGrp="1"/>
          </p:cNvSpPr>
          <p:nvPr>
            <p:ph type="sldNum" sz="quarter" idx="12"/>
          </p:nvPr>
        </p:nvSpPr>
        <p:spPr/>
        <p:txBody>
          <a:bodyPr/>
          <a:lstStyle/>
          <a:p>
            <a:pPr>
              <a:defRPr/>
            </a:pPr>
            <a:fld id="{117C590F-FD68-41D9-A95B-47AD7459D004}" type="slidenum">
              <a:rPr lang="en-US" smtClean="0"/>
              <a:pPr>
                <a:defRPr/>
              </a:pPr>
              <a:t>‹#›</a:t>
            </a:fld>
            <a:endParaRPr lang="en-US" dirty="0"/>
          </a:p>
        </p:txBody>
      </p:sp>
    </p:spTree>
    <p:extLst>
      <p:ext uri="{BB962C8B-B14F-4D97-AF65-F5344CB8AC3E}">
        <p14:creationId xmlns:p14="http://schemas.microsoft.com/office/powerpoint/2010/main" val="805780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417DA8CA-F90D-4616-B8EF-D7EE1D231C22}" type="datetime1">
              <a:rPr lang="en-US" smtClean="0"/>
              <a:t>8/20/2024</a:t>
            </a:fld>
            <a:endParaRPr lang="en-US" dirty="0"/>
          </a:p>
        </p:txBody>
      </p:sp>
      <p:sp>
        <p:nvSpPr>
          <p:cNvPr id="5" name="Footer Placeholder 2"/>
          <p:cNvSpPr>
            <a:spLocks noGrp="1"/>
          </p:cNvSpPr>
          <p:nvPr>
            <p:ph type="ftr" sz="quarter" idx="11"/>
          </p:nvPr>
        </p:nvSpPr>
        <p:spPr/>
        <p:txBody>
          <a:bodyPr/>
          <a:lstStyle/>
          <a:p>
            <a:pPr>
              <a:defRPr/>
            </a:pPr>
            <a:endParaRPr lang="en-US" dirty="0"/>
          </a:p>
        </p:txBody>
      </p:sp>
      <p:sp>
        <p:nvSpPr>
          <p:cNvPr id="6" name="Slide Number Placeholder 3"/>
          <p:cNvSpPr>
            <a:spLocks noGrp="1"/>
          </p:cNvSpPr>
          <p:nvPr>
            <p:ph type="sldNum" sz="quarter" idx="12"/>
          </p:nvPr>
        </p:nvSpPr>
        <p:spPr/>
        <p:txBody>
          <a:bodyPr/>
          <a:lstStyle/>
          <a:p>
            <a:pPr>
              <a:defRPr/>
            </a:pPr>
            <a:fld id="{3EC780E2-BB4D-413A-B9C4-A1B5516C24D6}" type="slidenum">
              <a:rPr lang="en-US" smtClean="0"/>
              <a:pPr>
                <a:defRPr/>
              </a:pPr>
              <a:t>‹#›</a:t>
            </a:fld>
            <a:endParaRPr lang="en-US" dirty="0"/>
          </a:p>
        </p:txBody>
      </p:sp>
    </p:spTree>
    <p:extLst>
      <p:ext uri="{BB962C8B-B14F-4D97-AF65-F5344CB8AC3E}">
        <p14:creationId xmlns:p14="http://schemas.microsoft.com/office/powerpoint/2010/main" val="363200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pPr>
              <a:defRPr/>
            </a:pPr>
            <a:fld id="{5375A25F-EB3E-4534-9464-062DA37E7C44}" type="datetime1">
              <a:rPr lang="en-US" smtClean="0"/>
              <a:t>8/20/2024</a:t>
            </a:fld>
            <a:endParaRPr lang="en-US" dirty="0"/>
          </a:p>
        </p:txBody>
      </p:sp>
      <p:sp>
        <p:nvSpPr>
          <p:cNvPr id="5" name="Footer Placeholder 5"/>
          <p:cNvSpPr>
            <a:spLocks noGrp="1"/>
          </p:cNvSpPr>
          <p:nvPr>
            <p:ph type="ftr" sz="quarter" idx="11"/>
          </p:nvPr>
        </p:nvSpPr>
        <p:spPr/>
        <p:txBody>
          <a:bodyPr/>
          <a:lstStyle/>
          <a:p>
            <a:pPr>
              <a:defRPr/>
            </a:pPr>
            <a:endParaRPr lang="en-US" dirty="0"/>
          </a:p>
        </p:txBody>
      </p:sp>
      <p:sp>
        <p:nvSpPr>
          <p:cNvPr id="6" name="Slide Number Placeholder 6"/>
          <p:cNvSpPr>
            <a:spLocks noGrp="1"/>
          </p:cNvSpPr>
          <p:nvPr>
            <p:ph type="sldNum" sz="quarter" idx="12"/>
          </p:nvPr>
        </p:nvSpPr>
        <p:spPr/>
        <p:txBody>
          <a:bodyPr/>
          <a:lstStyle/>
          <a:p>
            <a:pPr>
              <a:defRPr/>
            </a:pPr>
            <a:fld id="{E75222AD-E17D-4ADD-9265-A499A93862F6}" type="slidenum">
              <a:rPr lang="en-US" smtClean="0"/>
              <a:pPr>
                <a:defRPr/>
              </a:pPr>
              <a:t>‹#›</a:t>
            </a:fld>
            <a:endParaRPr lang="en-US" dirty="0"/>
          </a:p>
        </p:txBody>
      </p:sp>
    </p:spTree>
    <p:extLst>
      <p:ext uri="{BB962C8B-B14F-4D97-AF65-F5344CB8AC3E}">
        <p14:creationId xmlns:p14="http://schemas.microsoft.com/office/powerpoint/2010/main" val="1999810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C277093A-6326-41E4-847E-5DE7D5AF6681}" type="datetime1">
              <a:rPr lang="en-US" smtClean="0"/>
              <a:t>8/20/2024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E64D7465-C0CA-4136-A9C6-43009FA34C72}" type="slidenum">
              <a:rPr lang="en-US" smtClean="0"/>
              <a:pPr>
                <a:defRPr/>
              </a:pPr>
              <a:t>‹#›</a:t>
            </a:fld>
            <a:endParaRPr lang="en-US" dirty="0"/>
          </a:p>
        </p:txBody>
      </p:sp>
    </p:spTree>
    <p:extLst>
      <p:ext uri="{BB962C8B-B14F-4D97-AF65-F5344CB8AC3E}">
        <p14:creationId xmlns:p14="http://schemas.microsoft.com/office/powerpoint/2010/main" val="743527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1ECC9FF3-7CFA-4F10-8DF4-5CF3CE26C68D}" type="datetime1">
              <a:rPr lang="en-US" smtClean="0"/>
              <a:t>8/20/2024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3318318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D6E5E99B-E87A-472E-B0AA-C9AF58B7240A}"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3768389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4EED2C2-2C42-4A39-98B7-35E13FE3E6AC}"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953362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F0E2E77-3503-4CAC-BBA0-97154EE1DC13}"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153942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315FAFC6-9D3A-43ED-BEEE-0B9F19B24C20}" type="datetime1">
              <a:rPr lang="en-US" smtClean="0"/>
              <a:t>8/20/2024</a:t>
            </a:fld>
            <a:endParaRPr lang="en-US" dirty="0"/>
          </a:p>
        </p:txBody>
      </p:sp>
      <p:sp>
        <p:nvSpPr>
          <p:cNvPr id="4"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23498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C75A78F5-23C5-4185-854A-80A0A70D637F}" type="datetime1">
              <a:rPr lang="en-US" smtClean="0"/>
              <a:t>8/20/2024</a:t>
            </a:fld>
            <a:endParaRPr lang="en-US" dirty="0"/>
          </a:p>
        </p:txBody>
      </p:sp>
      <p:sp>
        <p:nvSpPr>
          <p:cNvPr id="4"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3214518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966F142-14D2-4B3F-99EF-8C2B4A2DAD9F}"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299541F-7FD1-4ED4-9B5A-98E2C3F5B284}" type="slidenum">
              <a:rPr lang="en-US" smtClean="0"/>
              <a:pPr>
                <a:defRPr/>
              </a:pPr>
              <a:t>‹#›</a:t>
            </a:fld>
            <a:endParaRPr lang="en-US" dirty="0"/>
          </a:p>
        </p:txBody>
      </p:sp>
    </p:spTree>
    <p:extLst>
      <p:ext uri="{BB962C8B-B14F-4D97-AF65-F5344CB8AC3E}">
        <p14:creationId xmlns:p14="http://schemas.microsoft.com/office/powerpoint/2010/main" val="2038404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D7030D4-3165-4621-872E-B529D3E3F578}" type="datetime1">
              <a:rPr lang="en-US" smtClean="0"/>
              <a:t>8/20/2024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7017A0B-D2C0-4286-B368-C3C94CC67BB2}" type="slidenum">
              <a:rPr lang="en-US" smtClean="0"/>
              <a:pPr>
                <a:defRPr/>
              </a:pPr>
              <a:t>‹#›</a:t>
            </a:fld>
            <a:endParaRPr lang="en-US" dirty="0"/>
          </a:p>
        </p:txBody>
      </p:sp>
    </p:spTree>
    <p:extLst>
      <p:ext uri="{BB962C8B-B14F-4D97-AF65-F5344CB8AC3E}">
        <p14:creationId xmlns:p14="http://schemas.microsoft.com/office/powerpoint/2010/main" val="2070980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Heading Only">
    <p:spTree>
      <p:nvGrpSpPr>
        <p:cNvPr id="1" name=""/>
        <p:cNvGrpSpPr/>
        <p:nvPr/>
      </p:nvGrpSpPr>
      <p:grpSpPr>
        <a:xfrm>
          <a:off x="0" y="0"/>
          <a:ext cx="0" cy="0"/>
          <a:chOff x="0" y="0"/>
          <a:chExt cx="0" cy="0"/>
        </a:xfrm>
      </p:grpSpPr>
      <p:sp>
        <p:nvSpPr>
          <p:cNvPr id="29" name="Rectangle 2"/>
          <p:cNvSpPr>
            <a:spLocks noGrp="1"/>
          </p:cNvSpPr>
          <p:nvPr>
            <p:ph type="title"/>
          </p:nvPr>
        </p:nvSpPr>
        <p:spPr/>
        <p:txBody>
          <a:bodyPr/>
          <a:lstStyle/>
          <a:p>
            <a:r>
              <a:rPr lang="en-US"/>
              <a:t>Click to edit Master title style</a:t>
            </a:r>
          </a:p>
        </p:txBody>
      </p:sp>
      <p:sp>
        <p:nvSpPr>
          <p:cNvPr id="19"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7" name="Rectangle 7"/>
          <p:cNvSpPr>
            <a:spLocks noGrp="1"/>
          </p:cNvSpPr>
          <p:nvPr>
            <p:ph type="dt" sz="half" idx="14"/>
          </p:nvPr>
        </p:nvSpPr>
        <p:spPr/>
        <p:txBody>
          <a:bodyPr/>
          <a:lstStyle/>
          <a:p>
            <a:pPr algn="r"/>
            <a:fld id="{DE48401C-8C13-4976-BA30-8AF363AD712D}" type="datetime1">
              <a:rPr lang="en-US" smtClean="0"/>
              <a:t>8/20/2024</a:t>
            </a:fld>
            <a:endParaRPr lang="en-US" dirty="0"/>
          </a:p>
        </p:txBody>
      </p:sp>
      <p:sp>
        <p:nvSpPr>
          <p:cNvPr id="8" name="Rectangle 8"/>
          <p:cNvSpPr>
            <a:spLocks noGrp="1"/>
          </p:cNvSpPr>
          <p:nvPr>
            <p:ph type="sldNum" sz="quarter" idx="15"/>
          </p:nvPr>
        </p:nvSpPr>
        <p:spPr/>
        <p:txBody>
          <a:bodyPr/>
          <a:lstStyle/>
          <a:p>
            <a:pPr algn="r"/>
            <a:fld id="{256D3EEF-DE4E-429D-8EC4-DDC531AFF587}" type="slidenum">
              <a:rPr lang="en-US" sz="1000" smtClean="0"/>
              <a:pPr algn="r"/>
              <a:t>‹#›</a:t>
            </a:fld>
            <a:endParaRPr lang="en-US" dirty="0"/>
          </a:p>
        </p:txBody>
      </p:sp>
      <p:sp>
        <p:nvSpPr>
          <p:cNvPr id="9" name="Rectangle 9"/>
          <p:cNvSpPr>
            <a:spLocks noGrp="1"/>
          </p:cNvSpPr>
          <p:nvPr>
            <p:ph type="ftr" sz="quarter" idx="16"/>
          </p:nvPr>
        </p:nvSpPr>
        <p:spPr/>
        <p:txBody>
          <a:bodyPr/>
          <a:lstStyle/>
          <a:p>
            <a:endParaRPr lang="en-US" dirty="0"/>
          </a:p>
        </p:txBody>
      </p:sp>
    </p:spTree>
    <p:extLst>
      <p:ext uri="{BB962C8B-B14F-4D97-AF65-F5344CB8AC3E}">
        <p14:creationId xmlns:p14="http://schemas.microsoft.com/office/powerpoint/2010/main" val="3280017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A0FF-F203-DF2D-99A4-6B7EA1F83D4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B6C4CE-60F1-3B1A-72C5-2B911791CE3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F974B7-B335-F3E7-E733-C103D431C861}"/>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5" name="Footer Placeholder 4">
            <a:extLst>
              <a:ext uri="{FF2B5EF4-FFF2-40B4-BE49-F238E27FC236}">
                <a16:creationId xmlns:a16="http://schemas.microsoft.com/office/drawing/2014/main" id="{13400783-A374-A25A-06E0-BB2AEEC8D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F11F2-9812-564D-7A54-165EADF909A4}"/>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2215489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36EA-FBEC-F580-504E-86D1A6552F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FB0DDF-0032-F59B-5178-1635DF29D1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CCFE0-A664-F9A3-0B3B-382B595234D7}"/>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5" name="Footer Placeholder 4">
            <a:extLst>
              <a:ext uri="{FF2B5EF4-FFF2-40B4-BE49-F238E27FC236}">
                <a16:creationId xmlns:a16="http://schemas.microsoft.com/office/drawing/2014/main" id="{C43B8AD6-52ED-67E2-F0D9-569E8B382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4A1D3-DBE7-6089-8C7D-938B1ED369C7}"/>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2803005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3510A-DBF1-2C50-55AB-3B6460BC287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153E98-9B4E-E19E-9B15-224A5D584DFE}"/>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14F6E8-823B-E5B2-A252-13E5EEF3E966}"/>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5" name="Footer Placeholder 4">
            <a:extLst>
              <a:ext uri="{FF2B5EF4-FFF2-40B4-BE49-F238E27FC236}">
                <a16:creationId xmlns:a16="http://schemas.microsoft.com/office/drawing/2014/main" id="{D4BDF338-E305-A0B9-21BC-61AA8D2E5C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E7044-970D-9EC9-4CC6-4F1A1A9E3340}"/>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18199425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1759-BE31-3C5B-6AEE-754A007760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7B1ED3-34F5-60FA-155A-3472F6B1C91D}"/>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D185C7-89AE-5817-61C1-A59231E4E25A}"/>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85FC8D-9CBB-857A-1570-D5C4070C209F}"/>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6" name="Footer Placeholder 5">
            <a:extLst>
              <a:ext uri="{FF2B5EF4-FFF2-40B4-BE49-F238E27FC236}">
                <a16:creationId xmlns:a16="http://schemas.microsoft.com/office/drawing/2014/main" id="{18A418F7-8D93-370A-49C9-34BF6E24B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CCC9F-D63B-7480-B053-0A2B6B8CE1B6}"/>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25499357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C91-9B0A-9031-1884-84180A55DF32}"/>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AAA38A-ED47-3143-4C0B-F1EBA9106C4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B54BF-5B90-6119-99C9-C38605B5EF0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DFF064-561E-1C63-4E0E-B728B2F2E9E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F417A6-3DD9-AFE6-4ACE-C7D07074B17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999996-8736-A47F-6EEA-644DF85D776E}"/>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8" name="Footer Placeholder 7">
            <a:extLst>
              <a:ext uri="{FF2B5EF4-FFF2-40B4-BE49-F238E27FC236}">
                <a16:creationId xmlns:a16="http://schemas.microsoft.com/office/drawing/2014/main" id="{E7A75E17-3181-9E6B-7026-AC31E651F7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60BEE1-4511-E290-169A-2D537573EC7D}"/>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3664845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0A89-9E6A-7936-2C1B-D6BF744004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B6DF14-2077-DAFE-1850-643DA1F08FB4}"/>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4" name="Footer Placeholder 3">
            <a:extLst>
              <a:ext uri="{FF2B5EF4-FFF2-40B4-BE49-F238E27FC236}">
                <a16:creationId xmlns:a16="http://schemas.microsoft.com/office/drawing/2014/main" id="{A31DFA51-054A-5CB1-37AA-D8C78ACB80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771BF9-7447-0B12-4F37-731958D19176}"/>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1376904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AC0BD-2591-6DCF-CC99-4C3961995961}"/>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3" name="Footer Placeholder 2">
            <a:extLst>
              <a:ext uri="{FF2B5EF4-FFF2-40B4-BE49-F238E27FC236}">
                <a16:creationId xmlns:a16="http://schemas.microsoft.com/office/drawing/2014/main" id="{4DC9BE60-6766-5AE7-71A8-64891E1692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7B7BEE-29C2-DF6E-3079-0EA3762B0EAF}"/>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3557054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6C1D-06FE-8784-A052-5B145E6D354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77DB03-A90E-072F-17D2-C7D789454D1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2F8B15-5B7F-A355-AC2A-1B843C8DB89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7784E-874F-1535-4EAF-C2D2DBD9F2B1}"/>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6" name="Footer Placeholder 5">
            <a:extLst>
              <a:ext uri="{FF2B5EF4-FFF2-40B4-BE49-F238E27FC236}">
                <a16:creationId xmlns:a16="http://schemas.microsoft.com/office/drawing/2014/main" id="{698675A3-E2B5-1089-DD0D-FFDE49235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C4899C-FA92-5DBD-664D-3D45B35AC831}"/>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656210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9690-9FD9-3CBC-3948-9BD71FD7CE6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4914F5-85F9-E902-7C20-D22F1D30183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98F818-9096-DD37-EC88-BD37F60B5AA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2C8DC7-A1C4-3E0D-5209-6DD12A645E57}"/>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6" name="Footer Placeholder 5">
            <a:extLst>
              <a:ext uri="{FF2B5EF4-FFF2-40B4-BE49-F238E27FC236}">
                <a16:creationId xmlns:a16="http://schemas.microsoft.com/office/drawing/2014/main" id="{A4C59DC7-3EAF-8B1E-A49C-D5B238FAC7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3A9585-B2D4-FE13-4E24-8B9BE4F37645}"/>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37477181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D3221-B468-B7F1-C672-94F5DD8850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5762D6-2B05-FE38-6F53-C319C4AF49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F6FCBC-BAB2-5B09-F6AA-8E0332044972}"/>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5" name="Footer Placeholder 4">
            <a:extLst>
              <a:ext uri="{FF2B5EF4-FFF2-40B4-BE49-F238E27FC236}">
                <a16:creationId xmlns:a16="http://schemas.microsoft.com/office/drawing/2014/main" id="{BE2C3F02-5456-877E-5B0A-6406D7641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90479-2E24-CD13-CC84-06E3C810B738}"/>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2127098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45F911-7C0C-04C5-FF57-91ED091069C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20A0D7-EA98-D6A4-1D67-E7915A12791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6A165-221B-D7AD-79ED-C6BAF4D0BE61}"/>
              </a:ext>
            </a:extLst>
          </p:cNvPr>
          <p:cNvSpPr>
            <a:spLocks noGrp="1"/>
          </p:cNvSpPr>
          <p:nvPr>
            <p:ph type="dt" sz="half" idx="10"/>
          </p:nvPr>
        </p:nvSpPr>
        <p:spPr/>
        <p:txBody>
          <a:bodyPr/>
          <a:lstStyle/>
          <a:p>
            <a:fld id="{0FB2B666-81CA-4EA8-B075-4A38EABD3D83}" type="datetimeFigureOut">
              <a:rPr lang="en-US" smtClean="0"/>
              <a:t>8/20/2024</a:t>
            </a:fld>
            <a:endParaRPr lang="en-US"/>
          </a:p>
        </p:txBody>
      </p:sp>
      <p:sp>
        <p:nvSpPr>
          <p:cNvPr id="5" name="Footer Placeholder 4">
            <a:extLst>
              <a:ext uri="{FF2B5EF4-FFF2-40B4-BE49-F238E27FC236}">
                <a16:creationId xmlns:a16="http://schemas.microsoft.com/office/drawing/2014/main" id="{B2E9F1CC-1D36-C127-18EA-5A6848354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9AC56-AFEF-43EB-DA11-6AF0F3FF563C}"/>
              </a:ext>
            </a:extLst>
          </p:cNvPr>
          <p:cNvSpPr>
            <a:spLocks noGrp="1"/>
          </p:cNvSpPr>
          <p:nvPr>
            <p:ph type="sldNum" sz="quarter" idx="12"/>
          </p:nvPr>
        </p:nvSpPr>
        <p:spPr/>
        <p:txBody>
          <a:bodyPr/>
          <a:lstStyle/>
          <a:p>
            <a:fld id="{2590CC27-744E-4EAB-B3EF-DA4767716F0C}" type="slidenum">
              <a:rPr lang="en-US" smtClean="0"/>
              <a:t>‹#›</a:t>
            </a:fld>
            <a:endParaRPr lang="en-US"/>
          </a:p>
        </p:txBody>
      </p:sp>
    </p:spTree>
    <p:extLst>
      <p:ext uri="{BB962C8B-B14F-4D97-AF65-F5344CB8AC3E}">
        <p14:creationId xmlns:p14="http://schemas.microsoft.com/office/powerpoint/2010/main" val="42021481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479F5-744A-8411-5422-A92F416DFB4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315160-74F1-EAB1-310E-8DD2A48A617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BB62CB-47CD-4504-47FB-7D4BEF414E77}"/>
              </a:ext>
            </a:extLst>
          </p:cNvPr>
          <p:cNvSpPr>
            <a:spLocks noGrp="1"/>
          </p:cNvSpPr>
          <p:nvPr>
            <p:ph type="dt" sz="half" idx="10"/>
          </p:nvPr>
        </p:nvSpPr>
        <p:spPr/>
        <p:txBody>
          <a:bodyPr/>
          <a:lstStyle/>
          <a:p>
            <a:fld id="{77707CA1-EAA4-4EE8-93CA-08A3CC9F802C}" type="datetime1">
              <a:rPr lang="en-US" smtClean="0"/>
              <a:t>8/20/2024</a:t>
            </a:fld>
            <a:endParaRPr lang="en-US"/>
          </a:p>
        </p:txBody>
      </p:sp>
      <p:sp>
        <p:nvSpPr>
          <p:cNvPr id="5" name="Footer Placeholder 4">
            <a:extLst>
              <a:ext uri="{FF2B5EF4-FFF2-40B4-BE49-F238E27FC236}">
                <a16:creationId xmlns:a16="http://schemas.microsoft.com/office/drawing/2014/main" id="{B3E13E34-3B85-017C-45A8-47FEE5032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C3241-52CD-81D4-8EB5-1FEFE921DEB0}"/>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1777798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B9EC-F292-38A8-7466-F0D46B2547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4AE2DF-3BA6-4A2D-97A3-89887FFBB7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6B01-EB77-2D05-0D22-A6AE2F6EB795}"/>
              </a:ext>
            </a:extLst>
          </p:cNvPr>
          <p:cNvSpPr>
            <a:spLocks noGrp="1"/>
          </p:cNvSpPr>
          <p:nvPr>
            <p:ph type="dt" sz="half" idx="10"/>
          </p:nvPr>
        </p:nvSpPr>
        <p:spPr/>
        <p:txBody>
          <a:bodyPr/>
          <a:lstStyle/>
          <a:p>
            <a:fld id="{33B16891-BA0B-4C11-B853-E3060153179D}" type="datetime1">
              <a:rPr lang="en-US" smtClean="0"/>
              <a:t>8/20/2024</a:t>
            </a:fld>
            <a:endParaRPr lang="en-US"/>
          </a:p>
        </p:txBody>
      </p:sp>
      <p:sp>
        <p:nvSpPr>
          <p:cNvPr id="5" name="Footer Placeholder 4">
            <a:extLst>
              <a:ext uri="{FF2B5EF4-FFF2-40B4-BE49-F238E27FC236}">
                <a16:creationId xmlns:a16="http://schemas.microsoft.com/office/drawing/2014/main" id="{1C5559E0-9AB1-8376-2ECD-85EC06AD5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914687-77C2-E291-7C7D-C7E53B7EF442}"/>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1298900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DA70-9BD8-5557-C742-5A359B64CCD7}"/>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8A234-EB83-971A-50A2-32E85C3182B2}"/>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B4150A-E0E1-F789-B4D1-E44E8E96D22D}"/>
              </a:ext>
            </a:extLst>
          </p:cNvPr>
          <p:cNvSpPr>
            <a:spLocks noGrp="1"/>
          </p:cNvSpPr>
          <p:nvPr>
            <p:ph type="dt" sz="half" idx="10"/>
          </p:nvPr>
        </p:nvSpPr>
        <p:spPr/>
        <p:txBody>
          <a:bodyPr/>
          <a:lstStyle/>
          <a:p>
            <a:fld id="{8A6C7DD0-754A-4ECF-96AA-77AB131241CC}" type="datetime1">
              <a:rPr lang="en-US" smtClean="0"/>
              <a:t>8/20/2024</a:t>
            </a:fld>
            <a:endParaRPr lang="en-US"/>
          </a:p>
        </p:txBody>
      </p:sp>
      <p:sp>
        <p:nvSpPr>
          <p:cNvPr id="5" name="Footer Placeholder 4">
            <a:extLst>
              <a:ext uri="{FF2B5EF4-FFF2-40B4-BE49-F238E27FC236}">
                <a16:creationId xmlns:a16="http://schemas.microsoft.com/office/drawing/2014/main" id="{C7FDA3B1-B8A7-A0F9-8573-1CCED38F33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4FCD2-4E72-9E09-894B-277C1539271E}"/>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429735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6A25-F162-4E73-B4DB-D7F387F433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90F642-2AD9-A8C7-6A97-EE5E2CAD5DE5}"/>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DCDFDF-5F48-91DF-E683-761F9E033622}"/>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9C72BB-6EC9-A2D8-EF53-ACDA49C9292E}"/>
              </a:ext>
            </a:extLst>
          </p:cNvPr>
          <p:cNvSpPr>
            <a:spLocks noGrp="1"/>
          </p:cNvSpPr>
          <p:nvPr>
            <p:ph type="dt" sz="half" idx="10"/>
          </p:nvPr>
        </p:nvSpPr>
        <p:spPr/>
        <p:txBody>
          <a:bodyPr/>
          <a:lstStyle/>
          <a:p>
            <a:fld id="{60FBFA7E-F588-44DB-AC17-29C448951FDA}" type="datetime1">
              <a:rPr lang="en-US" smtClean="0"/>
              <a:t>8/20/2024</a:t>
            </a:fld>
            <a:endParaRPr lang="en-US"/>
          </a:p>
        </p:txBody>
      </p:sp>
      <p:sp>
        <p:nvSpPr>
          <p:cNvPr id="6" name="Footer Placeholder 5">
            <a:extLst>
              <a:ext uri="{FF2B5EF4-FFF2-40B4-BE49-F238E27FC236}">
                <a16:creationId xmlns:a16="http://schemas.microsoft.com/office/drawing/2014/main" id="{498AE255-5E14-3F8A-C937-C88180EF1F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AFB30D-D401-3D37-4C5B-5D77AE53B3CA}"/>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40929657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3C3A-342C-94A4-8DE2-9E0BFC9A64EF}"/>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A3F283-8D11-5FC4-7858-5CE2CDC267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D5F847-78DB-1F03-9BCC-DACC5824490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84509C-2D6E-F068-2204-D40FA1EBE70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75AF2F-F14B-1305-AFCD-A4029B79FB4E}"/>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3802EB-45BE-1F06-99CD-0320D6324BD0}"/>
              </a:ext>
            </a:extLst>
          </p:cNvPr>
          <p:cNvSpPr>
            <a:spLocks noGrp="1"/>
          </p:cNvSpPr>
          <p:nvPr>
            <p:ph type="dt" sz="half" idx="10"/>
          </p:nvPr>
        </p:nvSpPr>
        <p:spPr/>
        <p:txBody>
          <a:bodyPr/>
          <a:lstStyle/>
          <a:p>
            <a:fld id="{F7537125-7BDF-4B99-A49E-4AF01452FE0B}" type="datetime1">
              <a:rPr lang="en-US" smtClean="0"/>
              <a:t>8/20/2024</a:t>
            </a:fld>
            <a:endParaRPr lang="en-US"/>
          </a:p>
        </p:txBody>
      </p:sp>
      <p:sp>
        <p:nvSpPr>
          <p:cNvPr id="8" name="Footer Placeholder 7">
            <a:extLst>
              <a:ext uri="{FF2B5EF4-FFF2-40B4-BE49-F238E27FC236}">
                <a16:creationId xmlns:a16="http://schemas.microsoft.com/office/drawing/2014/main" id="{E1801427-68C1-D747-D753-797B78E78A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438541-A5EF-7487-AB13-172FB026F669}"/>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385369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FC8C-C457-D582-CD5D-84E38B241B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467AA-C134-23F3-F53E-A06BA7E361F2}"/>
              </a:ext>
            </a:extLst>
          </p:cNvPr>
          <p:cNvSpPr>
            <a:spLocks noGrp="1"/>
          </p:cNvSpPr>
          <p:nvPr>
            <p:ph type="dt" sz="half" idx="10"/>
          </p:nvPr>
        </p:nvSpPr>
        <p:spPr/>
        <p:txBody>
          <a:bodyPr/>
          <a:lstStyle/>
          <a:p>
            <a:fld id="{96E4D754-16DA-4F03-834D-98484B90A3C4}" type="datetime1">
              <a:rPr lang="en-US" smtClean="0"/>
              <a:t>8/20/2024</a:t>
            </a:fld>
            <a:endParaRPr lang="en-US"/>
          </a:p>
        </p:txBody>
      </p:sp>
      <p:sp>
        <p:nvSpPr>
          <p:cNvPr id="4" name="Footer Placeholder 3">
            <a:extLst>
              <a:ext uri="{FF2B5EF4-FFF2-40B4-BE49-F238E27FC236}">
                <a16:creationId xmlns:a16="http://schemas.microsoft.com/office/drawing/2014/main" id="{339D1242-0A46-67BC-359C-A7896F6923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59022B-BB1C-1E62-E843-5AC0B81C7314}"/>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37798514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50259D-9A7C-74D4-7BC4-73D4F2BF8022}"/>
              </a:ext>
            </a:extLst>
          </p:cNvPr>
          <p:cNvSpPr>
            <a:spLocks noGrp="1"/>
          </p:cNvSpPr>
          <p:nvPr>
            <p:ph type="dt" sz="half" idx="10"/>
          </p:nvPr>
        </p:nvSpPr>
        <p:spPr/>
        <p:txBody>
          <a:bodyPr/>
          <a:lstStyle/>
          <a:p>
            <a:fld id="{15C337DE-9A38-4C26-B73C-17B9F3685183}" type="datetime1">
              <a:rPr lang="en-US" smtClean="0"/>
              <a:t>8/20/2024</a:t>
            </a:fld>
            <a:endParaRPr lang="en-US"/>
          </a:p>
        </p:txBody>
      </p:sp>
      <p:sp>
        <p:nvSpPr>
          <p:cNvPr id="3" name="Footer Placeholder 2">
            <a:extLst>
              <a:ext uri="{FF2B5EF4-FFF2-40B4-BE49-F238E27FC236}">
                <a16:creationId xmlns:a16="http://schemas.microsoft.com/office/drawing/2014/main" id="{BE9A558F-D60A-0734-ADE8-F75BE01BB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3617AA-F1D2-3220-F260-63A953B51592}"/>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789507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75DB-0863-D68C-161E-7A6E4075EC5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45CEA-B5B7-E23C-2B96-4C2CEE0F9E7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4D0E1D-4FC3-FC5C-DA54-4DFEAB484E8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7D8504-2C11-0739-0239-0C0C0C133654}"/>
              </a:ext>
            </a:extLst>
          </p:cNvPr>
          <p:cNvSpPr>
            <a:spLocks noGrp="1"/>
          </p:cNvSpPr>
          <p:nvPr>
            <p:ph type="dt" sz="half" idx="10"/>
          </p:nvPr>
        </p:nvSpPr>
        <p:spPr/>
        <p:txBody>
          <a:bodyPr/>
          <a:lstStyle/>
          <a:p>
            <a:fld id="{D0791B03-C6E2-4D63-8D86-C57D3134A052}" type="datetime1">
              <a:rPr lang="en-US" smtClean="0"/>
              <a:t>8/20/2024</a:t>
            </a:fld>
            <a:endParaRPr lang="en-US"/>
          </a:p>
        </p:txBody>
      </p:sp>
      <p:sp>
        <p:nvSpPr>
          <p:cNvPr id="6" name="Footer Placeholder 5">
            <a:extLst>
              <a:ext uri="{FF2B5EF4-FFF2-40B4-BE49-F238E27FC236}">
                <a16:creationId xmlns:a16="http://schemas.microsoft.com/office/drawing/2014/main" id="{1C6CCF0D-C088-F67C-8E5E-8116C4D8F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B29154-5BF8-C8E3-883C-D8EDC890E0D1}"/>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39384226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A3FE-2C2E-6097-C532-8CE4B163B67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1A133B-75F2-E3A6-03C1-5081904DC31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907B17-B0E0-34FC-FAB1-76306593C91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AFF879-5768-8E59-34EF-4214A8379884}"/>
              </a:ext>
            </a:extLst>
          </p:cNvPr>
          <p:cNvSpPr>
            <a:spLocks noGrp="1"/>
          </p:cNvSpPr>
          <p:nvPr>
            <p:ph type="dt" sz="half" idx="10"/>
          </p:nvPr>
        </p:nvSpPr>
        <p:spPr/>
        <p:txBody>
          <a:bodyPr/>
          <a:lstStyle/>
          <a:p>
            <a:fld id="{CEB731DB-2DC3-4575-A7AB-53913458B923}" type="datetime1">
              <a:rPr lang="en-US" smtClean="0"/>
              <a:t>8/20/2024</a:t>
            </a:fld>
            <a:endParaRPr lang="en-US"/>
          </a:p>
        </p:txBody>
      </p:sp>
      <p:sp>
        <p:nvSpPr>
          <p:cNvPr id="6" name="Footer Placeholder 5">
            <a:extLst>
              <a:ext uri="{FF2B5EF4-FFF2-40B4-BE49-F238E27FC236}">
                <a16:creationId xmlns:a16="http://schemas.microsoft.com/office/drawing/2014/main" id="{7BAB4E10-77C3-CCD1-8150-0D06B1AE18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2E8CDD-13EB-F4B3-4D0F-4CCBEDCAB318}"/>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507066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F712-1DCB-21A7-BEA9-477BC2D70C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98B0F7-525A-C1E0-313F-1BE55A86F1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AAD525-8D03-C017-3D04-9504E3F8447E}"/>
              </a:ext>
            </a:extLst>
          </p:cNvPr>
          <p:cNvSpPr>
            <a:spLocks noGrp="1"/>
          </p:cNvSpPr>
          <p:nvPr>
            <p:ph type="dt" sz="half" idx="10"/>
          </p:nvPr>
        </p:nvSpPr>
        <p:spPr/>
        <p:txBody>
          <a:bodyPr/>
          <a:lstStyle/>
          <a:p>
            <a:fld id="{B9B5CC8C-0975-45F3-B5BD-2D47F42D03E2}" type="datetime1">
              <a:rPr lang="en-US" smtClean="0"/>
              <a:t>8/20/2024</a:t>
            </a:fld>
            <a:endParaRPr lang="en-US"/>
          </a:p>
        </p:txBody>
      </p:sp>
      <p:sp>
        <p:nvSpPr>
          <p:cNvPr id="5" name="Footer Placeholder 4">
            <a:extLst>
              <a:ext uri="{FF2B5EF4-FFF2-40B4-BE49-F238E27FC236}">
                <a16:creationId xmlns:a16="http://schemas.microsoft.com/office/drawing/2014/main" id="{A8052B6C-7F04-03C8-4170-C3BC2DF79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81960-3BE4-1C1F-89E2-162420A78FF8}"/>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2214878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884449-4964-7D6A-5507-04F17F94A43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F2B4A1-E58E-36CE-1937-54EDC7CB0C03}"/>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0763AC-05BB-871B-37BB-AF9F3824953D}"/>
              </a:ext>
            </a:extLst>
          </p:cNvPr>
          <p:cNvSpPr>
            <a:spLocks noGrp="1"/>
          </p:cNvSpPr>
          <p:nvPr>
            <p:ph type="dt" sz="half" idx="10"/>
          </p:nvPr>
        </p:nvSpPr>
        <p:spPr/>
        <p:txBody>
          <a:bodyPr/>
          <a:lstStyle/>
          <a:p>
            <a:fld id="{FC6F52E1-63B5-4C9B-BA0D-673C604AD361}" type="datetime1">
              <a:rPr lang="en-US" smtClean="0"/>
              <a:t>8/20/2024</a:t>
            </a:fld>
            <a:endParaRPr lang="en-US"/>
          </a:p>
        </p:txBody>
      </p:sp>
      <p:sp>
        <p:nvSpPr>
          <p:cNvPr id="5" name="Footer Placeholder 4">
            <a:extLst>
              <a:ext uri="{FF2B5EF4-FFF2-40B4-BE49-F238E27FC236}">
                <a16:creationId xmlns:a16="http://schemas.microsoft.com/office/drawing/2014/main" id="{4672764F-1710-D8C0-E199-8DFB3B76F4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396DE9-4004-406A-8AA2-C8FFD7931866}"/>
              </a:ext>
            </a:extLst>
          </p:cNvPr>
          <p:cNvSpPr>
            <a:spLocks noGrp="1"/>
          </p:cNvSpPr>
          <p:nvPr>
            <p:ph type="sldNum" sz="quarter" idx="12"/>
          </p:nvPr>
        </p:nvSpPr>
        <p:spPr/>
        <p:txBody>
          <a:bodyPr/>
          <a:lstStyle/>
          <a:p>
            <a:fld id="{BCE1688D-CC50-4EC6-94AD-66347878E12B}" type="slidenum">
              <a:rPr lang="en-US" smtClean="0"/>
              <a:t>‹#›</a:t>
            </a:fld>
            <a:endParaRPr lang="en-US"/>
          </a:p>
        </p:txBody>
      </p:sp>
    </p:spTree>
    <p:extLst>
      <p:ext uri="{BB962C8B-B14F-4D97-AF65-F5344CB8AC3E}">
        <p14:creationId xmlns:p14="http://schemas.microsoft.com/office/powerpoint/2010/main" val="115436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4C22B7C9-03CE-4EDC-8E34-44AAD9B43ABA}" type="datetime1">
              <a:rPr lang="en-US" smtClean="0"/>
              <a:t>8/20/2024</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AF373E6E-8B3E-4BCC-89FE-F23E30667D23}" type="slidenum">
              <a:rPr lang="en-US" smtClean="0"/>
              <a:pPr>
                <a:defRPr/>
              </a:pPr>
              <a:t>‹#›</a:t>
            </a:fld>
            <a:endParaRPr lang="en-US" dirty="0"/>
          </a:p>
        </p:txBody>
      </p:sp>
    </p:spTree>
    <p:extLst>
      <p:ext uri="{BB962C8B-B14F-4D97-AF65-F5344CB8AC3E}">
        <p14:creationId xmlns:p14="http://schemas.microsoft.com/office/powerpoint/2010/main" val="2617798575"/>
      </p:ext>
    </p:extLst>
  </p:cSld>
  <p:clrMap bg1="dk1" tx1="lt1" bg2="dk2" tx2="lt2" accent1="accent1" accent2="accent2" accent3="accent3" accent4="accent4" accent5="accent5" accent6="accent6" hlink="hlink" folHlink="folHlink"/>
  <p:sldLayoutIdLst>
    <p:sldLayoutId id="2147484507" r:id="rId1"/>
    <p:sldLayoutId id="2147484525" r:id="rId2"/>
    <p:sldLayoutId id="2147484508" r:id="rId3"/>
    <p:sldLayoutId id="2147484509" r:id="rId4"/>
    <p:sldLayoutId id="2147484510" r:id="rId5"/>
    <p:sldLayoutId id="2147484511" r:id="rId6"/>
    <p:sldLayoutId id="2147484512" r:id="rId7"/>
    <p:sldLayoutId id="2147484513" r:id="rId8"/>
    <p:sldLayoutId id="2147484514" r:id="rId9"/>
    <p:sldLayoutId id="2147484515" r:id="rId10"/>
    <p:sldLayoutId id="2147484516" r:id="rId11"/>
    <p:sldLayoutId id="2147484517" r:id="rId12"/>
    <p:sldLayoutId id="2147484518" r:id="rId13"/>
    <p:sldLayoutId id="2147484519" r:id="rId14"/>
    <p:sldLayoutId id="2147484520" r:id="rId15"/>
    <p:sldLayoutId id="2147484521" r:id="rId16"/>
    <p:sldLayoutId id="2147484522" r:id="rId17"/>
    <p:sldLayoutId id="2147484523" r:id="rId18"/>
    <p:sldLayoutId id="2147484524" r:id="rId19"/>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E365A-0EDC-E429-CBE0-77993C04FAD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78695E8-5CBC-2446-8FD0-402AD5B5355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6664689-E305-4B4A-8D7F-5BBCAFEAE780}"/>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AA94BB81-248F-B4B4-33DA-D40FE02AD1DC}"/>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A19D6B-5458-4014-097A-AE8CB6C1DC9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1</a:t>
            </a:r>
          </a:p>
        </p:txBody>
      </p:sp>
    </p:spTree>
    <p:extLst>
      <p:ext uri="{BB962C8B-B14F-4D97-AF65-F5344CB8AC3E}">
        <p14:creationId xmlns:p14="http://schemas.microsoft.com/office/powerpoint/2010/main" val="925355985"/>
      </p:ext>
    </p:extLst>
  </p:cSld>
  <p:clrMap bg1="lt1" tx1="dk1" bg2="lt2" tx2="dk2" accent1="accent1" accent2="accent2" accent3="accent3" accent4="accent4" accent5="accent5" accent6="accent6" hlink="hlink" folHlink="folHlink"/>
  <p:sldLayoutIdLst>
    <p:sldLayoutId id="2147484539" r:id="rId1"/>
    <p:sldLayoutId id="2147484540" r:id="rId2"/>
    <p:sldLayoutId id="2147484541" r:id="rId3"/>
    <p:sldLayoutId id="2147484542" r:id="rId4"/>
    <p:sldLayoutId id="2147484543" r:id="rId5"/>
    <p:sldLayoutId id="2147484544" r:id="rId6"/>
    <p:sldLayoutId id="2147484545" r:id="rId7"/>
    <p:sldLayoutId id="2147484546" r:id="rId8"/>
    <p:sldLayoutId id="2147484547" r:id="rId9"/>
    <p:sldLayoutId id="2147484548" r:id="rId10"/>
    <p:sldLayoutId id="21474845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4E002B-861F-E824-07C4-2B04F835A1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075D6D-36E2-7F83-33AE-63DC8C0F9E4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84453-53F2-F789-C5BC-A299E0B16230}"/>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F3A1F-BA7D-4C25-9F33-9919BA8D8321}" type="datetime1">
              <a:rPr lang="en-US" smtClean="0"/>
              <a:t>8/20/2024</a:t>
            </a:fld>
            <a:endParaRPr lang="en-US"/>
          </a:p>
        </p:txBody>
      </p:sp>
      <p:sp>
        <p:nvSpPr>
          <p:cNvPr id="5" name="Footer Placeholder 4">
            <a:extLst>
              <a:ext uri="{FF2B5EF4-FFF2-40B4-BE49-F238E27FC236}">
                <a16:creationId xmlns:a16="http://schemas.microsoft.com/office/drawing/2014/main" id="{34CAE34C-CB47-D21F-12B5-7E0357EBF60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765748-56BF-6AA2-8127-89C724FD963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1688D-CC50-4EC6-94AD-66347878E12B}" type="slidenum">
              <a:rPr lang="en-US" smtClean="0"/>
              <a:t>‹#›</a:t>
            </a:fld>
            <a:endParaRPr lang="en-US"/>
          </a:p>
        </p:txBody>
      </p:sp>
    </p:spTree>
    <p:extLst>
      <p:ext uri="{BB962C8B-B14F-4D97-AF65-F5344CB8AC3E}">
        <p14:creationId xmlns:p14="http://schemas.microsoft.com/office/powerpoint/2010/main" val="483288924"/>
      </p:ext>
    </p:extLst>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mailto:Ray.Casanova@indy.gov" TargetMode="External"/><Relationship Id="rId2" Type="http://schemas.openxmlformats.org/officeDocument/2006/relationships/hyperlink" Target="mailto:Robert.Hill@indy.gov" TargetMode="External"/><Relationship Id="rId1" Type="http://schemas.openxmlformats.org/officeDocument/2006/relationships/slideLayout" Target="../slideLayouts/slideLayout3.xml"/><Relationship Id="rId5" Type="http://schemas.openxmlformats.org/officeDocument/2006/relationships/hyperlink" Target="mailto:Rebecca.Motsinger@indy.gov" TargetMode="External"/><Relationship Id="rId4" Type="http://schemas.openxmlformats.org/officeDocument/2006/relationships/hyperlink" Target="mailto:Nikki.James@indy.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4419600"/>
            <a:ext cx="7239000" cy="1676400"/>
          </a:xfrm>
        </p:spPr>
        <p:txBody>
          <a:bodyPr>
            <a:normAutofit fontScale="90000"/>
          </a:bodyPr>
          <a:lstStyle/>
          <a:p>
            <a:pPr eaLnBrk="1" fontAlgn="auto" hangingPunct="1">
              <a:spcAft>
                <a:spcPts val="0"/>
              </a:spcAft>
              <a:defRPr/>
            </a:pPr>
            <a:r>
              <a:rPr lang="en-US" sz="4800">
                <a:solidFill>
                  <a:schemeClr val="tx1"/>
                </a:solidFill>
              </a:rPr>
              <a:t>Marion</a:t>
            </a:r>
            <a:r>
              <a:rPr lang="en-US" sz="4800">
                <a:solidFill>
                  <a:schemeClr val="accent1">
                    <a:lumMod val="40000"/>
                    <a:lumOff val="60000"/>
                  </a:schemeClr>
                </a:solidFill>
              </a:rPr>
              <a:t> </a:t>
            </a:r>
            <a:r>
              <a:rPr lang="en-US" sz="4800">
                <a:solidFill>
                  <a:schemeClr val="tx1"/>
                </a:solidFill>
              </a:rPr>
              <a:t>County</a:t>
            </a:r>
            <a:br>
              <a:rPr lang="en-US" sz="4800">
                <a:solidFill>
                  <a:schemeClr val="accent1">
                    <a:lumMod val="40000"/>
                    <a:lumOff val="60000"/>
                  </a:schemeClr>
                </a:solidFill>
              </a:rPr>
            </a:br>
            <a:r>
              <a:rPr lang="en-US" sz="4800">
                <a:solidFill>
                  <a:schemeClr val="tx1"/>
                </a:solidFill>
              </a:rPr>
              <a:t>Public Defender Agency</a:t>
            </a:r>
            <a:endParaRPr lang="en-US" sz="4800" dirty="0">
              <a:solidFill>
                <a:schemeClr val="tx1"/>
              </a:solidFill>
            </a:endParaRPr>
          </a:p>
        </p:txBody>
      </p:sp>
      <p:sp>
        <p:nvSpPr>
          <p:cNvPr id="7171" name="Subtitle 2"/>
          <p:cNvSpPr>
            <a:spLocks noGrp="1"/>
          </p:cNvSpPr>
          <p:nvPr>
            <p:ph type="subTitle" idx="1"/>
          </p:nvPr>
        </p:nvSpPr>
        <p:spPr>
          <a:xfrm>
            <a:off x="762000" y="3581400"/>
            <a:ext cx="7924800" cy="838200"/>
          </a:xfrm>
        </p:spPr>
        <p:txBody>
          <a:bodyPr>
            <a:normAutofit fontScale="85000" lnSpcReduction="20000"/>
          </a:bodyPr>
          <a:lstStyle/>
          <a:p>
            <a:pPr marR="0" algn="ctr" eaLnBrk="1" fontAlgn="auto" hangingPunct="1">
              <a:spcAft>
                <a:spcPts val="0"/>
              </a:spcAft>
              <a:buFont typeface="Wingdings 3"/>
              <a:buNone/>
              <a:defRPr/>
            </a:pPr>
            <a:endParaRPr lang="en-US"/>
          </a:p>
          <a:p>
            <a:pPr marR="0" eaLnBrk="1" fontAlgn="auto" hangingPunct="1">
              <a:spcAft>
                <a:spcPts val="0"/>
              </a:spcAft>
              <a:buFont typeface="Wingdings 3"/>
              <a:buNone/>
              <a:defRPr/>
            </a:pPr>
            <a:r>
              <a:rPr lang="en-US" sz="3600">
                <a:solidFill>
                  <a:schemeClr val="tx1"/>
                </a:solidFill>
              </a:rPr>
              <a:t>2025 Budget Presentation</a:t>
            </a:r>
          </a:p>
          <a:p>
            <a:pPr marR="0" algn="ctr" eaLnBrk="1" fontAlgn="auto" hangingPunct="1">
              <a:spcAft>
                <a:spcPts val="0"/>
              </a:spcAft>
              <a:buFont typeface="Wingdings 3"/>
              <a:buNone/>
              <a:defRPr/>
            </a:pPr>
            <a:endParaRPr lang="en-US" dirty="0"/>
          </a:p>
        </p:txBody>
      </p:sp>
      <p:pic>
        <p:nvPicPr>
          <p:cNvPr id="35842" name="Picture 2" descr="http://t1.gstatic.com/images?q=tbn:ANd9GcR5H2Myvn9tYvpsiTWcVGZ4Z5gkNl7gj9iPQcVMlSHaikfL4IK4fQ"/>
          <p:cNvPicPr>
            <a:picLocks noChangeAspect="1" noChangeArrowheads="1"/>
          </p:cNvPicPr>
          <p:nvPr/>
        </p:nvPicPr>
        <p:blipFill>
          <a:blip r:embed="rId3" cstate="print"/>
          <a:srcRect/>
          <a:stretch>
            <a:fillRect/>
          </a:stretch>
        </p:blipFill>
        <p:spPr bwMode="auto">
          <a:xfrm>
            <a:off x="5029200" y="327586"/>
            <a:ext cx="3657600" cy="3301138"/>
          </a:xfrm>
          <a:prstGeom prst="rect">
            <a:avLst/>
          </a:prstGeom>
          <a:noFill/>
        </p:spPr>
      </p:pic>
    </p:spTree>
  </p:cSld>
  <p:clrMapOvr>
    <a:overrideClrMapping bg1="dk1" tx1="lt1" bg2="dk2" tx2="lt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Agency Overview</a:t>
            </a:r>
          </a:p>
        </p:txBody>
      </p:sp>
      <p:sp>
        <p:nvSpPr>
          <p:cNvPr id="3" name="Content Placeholder 2"/>
          <p:cNvSpPr>
            <a:spLocks noGrp="1"/>
          </p:cNvSpPr>
          <p:nvPr>
            <p:ph sz="half" idx="1"/>
          </p:nvPr>
        </p:nvSpPr>
        <p:spPr>
          <a:xfrm>
            <a:off x="827700" y="1295400"/>
            <a:ext cx="4887300" cy="4960939"/>
          </a:xfrm>
        </p:spPr>
        <p:txBody>
          <a:bodyPr>
            <a:noAutofit/>
          </a:bodyPr>
          <a:lstStyle/>
          <a:p>
            <a:pPr marL="0" indent="0">
              <a:buNone/>
            </a:pPr>
            <a:r>
              <a:rPr lang="en-US" sz="2000" b="1" dirty="0">
                <a:latin typeface="+mn-lt"/>
              </a:rPr>
              <a:t>314.5 Full Time Equivalents (FTE)</a:t>
            </a:r>
          </a:p>
          <a:p>
            <a:pPr lvl="1">
              <a:buFont typeface="Wingdings" panose="05000000000000000000" pitchFamily="2" charset="2"/>
              <a:buChar char="q"/>
            </a:pPr>
            <a:r>
              <a:rPr lang="en-US" sz="2000" dirty="0">
                <a:latin typeface="+mn-lt"/>
              </a:rPr>
              <a:t>188 Attorneys (147 FTE filled positions + 17 Certified Graduate Interns)</a:t>
            </a:r>
          </a:p>
          <a:p>
            <a:pPr lvl="1">
              <a:buFont typeface="Wingdings" panose="05000000000000000000" pitchFamily="2" charset="2"/>
              <a:buChar char="q"/>
            </a:pPr>
            <a:r>
              <a:rPr lang="en-US" sz="2000" dirty="0">
                <a:latin typeface="+mn-lt"/>
              </a:rPr>
              <a:t>126.5 Support Staff  (96 FTE filled positions)</a:t>
            </a:r>
            <a:endParaRPr lang="en-US" sz="2000" u="sng" dirty="0">
              <a:latin typeface="+mn-lt"/>
            </a:endParaRPr>
          </a:p>
          <a:p>
            <a:pPr marL="0" indent="0">
              <a:buNone/>
            </a:pPr>
            <a:r>
              <a:rPr lang="en-US" sz="2000" b="1" dirty="0">
                <a:latin typeface="+mn-lt"/>
              </a:rPr>
              <a:t>Contract Public Defenders</a:t>
            </a:r>
            <a:r>
              <a:rPr lang="en-US" sz="2000" u="sng" dirty="0">
                <a:latin typeface="+mn-lt"/>
              </a:rPr>
              <a:t> </a:t>
            </a:r>
          </a:p>
          <a:p>
            <a:pPr lvl="1">
              <a:buFont typeface="Wingdings" panose="05000000000000000000" pitchFamily="2" charset="2"/>
              <a:buChar char="q"/>
            </a:pPr>
            <a:r>
              <a:rPr lang="en-US" sz="2000" dirty="0">
                <a:latin typeface="+mn-lt"/>
              </a:rPr>
              <a:t>Major Felony, Level 6 Division, Juvenile &amp; Problem Solving:  31 contracts, 15 FTE </a:t>
            </a:r>
          </a:p>
          <a:p>
            <a:pPr lvl="1">
              <a:buFont typeface="Wingdings" panose="05000000000000000000" pitchFamily="2" charset="2"/>
              <a:buChar char="q"/>
            </a:pPr>
            <a:r>
              <a:rPr lang="en-US" sz="2000" dirty="0">
                <a:latin typeface="+mn-lt"/>
              </a:rPr>
              <a:t>TPR/CHINS Division: 11 contracts, 5.5 FTE </a:t>
            </a:r>
          </a:p>
          <a:p>
            <a:pPr lvl="1">
              <a:buFont typeface="Wingdings" panose="05000000000000000000" pitchFamily="2" charset="2"/>
              <a:buChar char="q"/>
            </a:pPr>
            <a:r>
              <a:rPr lang="en-US" sz="2000" dirty="0">
                <a:latin typeface="+mn-lt"/>
              </a:rPr>
              <a:t>Appeals Division: 18 contract Attorneys, 7 FTE </a:t>
            </a:r>
          </a:p>
        </p:txBody>
      </p:sp>
      <p:graphicFrame>
        <p:nvGraphicFramePr>
          <p:cNvPr id="5" name="Content Placeholder 4">
            <a:extLst>
              <a:ext uri="{FF2B5EF4-FFF2-40B4-BE49-F238E27FC236}">
                <a16:creationId xmlns:a16="http://schemas.microsoft.com/office/drawing/2014/main" id="{40A42573-518F-42ED-4D60-F82ACDDABD96}"/>
              </a:ext>
            </a:extLst>
          </p:cNvPr>
          <p:cNvGraphicFramePr>
            <a:graphicFrameLocks noGrp="1" noChangeAspect="1"/>
          </p:cNvGraphicFramePr>
          <p:nvPr>
            <p:ph sz="half" idx="2"/>
            <p:extLst>
              <p:ext uri="{D42A27DB-BD31-4B8C-83A1-F6EECF244321}">
                <p14:modId xmlns:p14="http://schemas.microsoft.com/office/powerpoint/2010/main" val="1610946034"/>
              </p:ext>
            </p:extLst>
          </p:nvPr>
        </p:nvGraphicFramePr>
        <p:xfrm>
          <a:off x="6324600" y="1295401"/>
          <a:ext cx="2209800" cy="4960938"/>
        </p:xfrm>
        <a:graphic>
          <a:graphicData uri="http://schemas.openxmlformats.org/presentationml/2006/ole">
            <mc:AlternateContent xmlns:mc="http://schemas.openxmlformats.org/markup-compatibility/2006">
              <mc:Choice xmlns:v="urn:schemas-microsoft-com:vml" Requires="v">
                <p:oleObj name="Acrobat Document" r:id="rId3" imgW="3371603" imgH="8172410" progId="Acrobat.Document.DC">
                  <p:embed/>
                </p:oleObj>
              </mc:Choice>
              <mc:Fallback>
                <p:oleObj name="Acrobat Document" r:id="rId3" imgW="3371603" imgH="8172410" progId="Acrobat.Document.DC">
                  <p:embed/>
                  <p:pic>
                    <p:nvPicPr>
                      <p:cNvPr id="0" name=""/>
                      <p:cNvPicPr/>
                      <p:nvPr/>
                    </p:nvPicPr>
                    <p:blipFill>
                      <a:blip r:embed="rId4"/>
                      <a:stretch>
                        <a:fillRect/>
                      </a:stretch>
                    </p:blipFill>
                    <p:spPr>
                      <a:xfrm>
                        <a:off x="6324600" y="1295401"/>
                        <a:ext cx="2209800" cy="4960938"/>
                      </a:xfrm>
                      <a:prstGeom prst="rect">
                        <a:avLst/>
                      </a:prstGeom>
                    </p:spPr>
                  </p:pic>
                </p:oleObj>
              </mc:Fallback>
            </mc:AlternateContent>
          </a:graphicData>
        </a:graphic>
      </p:graphicFrame>
    </p:spTree>
    <p:extLst>
      <p:ext uri="{BB962C8B-B14F-4D97-AF65-F5344CB8AC3E}">
        <p14:creationId xmlns:p14="http://schemas.microsoft.com/office/powerpoint/2010/main" val="3733412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84710" y="228600"/>
            <a:ext cx="8049690" cy="762000"/>
          </a:xfrm>
        </p:spPr>
        <p:txBody>
          <a:bodyPr/>
          <a:lstStyle/>
          <a:p>
            <a:pPr algn="ctr" eaLnBrk="1" fontAlgn="auto" hangingPunct="1">
              <a:spcAft>
                <a:spcPts val="0"/>
              </a:spcAft>
              <a:defRPr/>
            </a:pPr>
            <a:r>
              <a:rPr lang="en-US" sz="3600">
                <a:solidFill>
                  <a:schemeClr val="accent1">
                    <a:lumMod val="40000"/>
                    <a:lumOff val="60000"/>
                  </a:schemeClr>
                </a:solidFill>
              </a:rPr>
              <a:t>Fiscal &amp; Service Achievements</a:t>
            </a:r>
            <a:br>
              <a:rPr lang="en-US" sz="3600">
                <a:solidFill>
                  <a:schemeClr val="accent1">
                    <a:lumMod val="40000"/>
                    <a:lumOff val="60000"/>
                  </a:schemeClr>
                </a:solidFill>
              </a:rPr>
            </a:br>
            <a:br>
              <a:rPr lang="en-US" sz="3600">
                <a:solidFill>
                  <a:schemeClr val="accent1">
                    <a:lumMod val="40000"/>
                    <a:lumOff val="60000"/>
                  </a:schemeClr>
                </a:solidFill>
              </a:rPr>
            </a:br>
            <a:endParaRPr lang="en-US" sz="3600" dirty="0">
              <a:solidFill>
                <a:schemeClr val="accent1">
                  <a:lumMod val="40000"/>
                  <a:lumOff val="60000"/>
                </a:schemeClr>
              </a:solidFill>
            </a:endParaRPr>
          </a:p>
        </p:txBody>
      </p:sp>
      <p:sp>
        <p:nvSpPr>
          <p:cNvPr id="5" name="Content Placeholder 2"/>
          <p:cNvSpPr>
            <a:spLocks noGrp="1"/>
          </p:cNvSpPr>
          <p:nvPr>
            <p:ph idx="1"/>
          </p:nvPr>
        </p:nvSpPr>
        <p:spPr>
          <a:xfrm>
            <a:off x="228600" y="990600"/>
            <a:ext cx="8609557" cy="5562600"/>
          </a:xfrm>
        </p:spPr>
        <p:txBody>
          <a:bodyPr>
            <a:normAutofit fontScale="25000" lnSpcReduction="20000"/>
          </a:bodyPr>
          <a:lstStyle/>
          <a:p>
            <a:pPr>
              <a:buFont typeface="Wingdings" panose="05000000000000000000" pitchFamily="2" charset="2"/>
              <a:buChar char="q"/>
            </a:pPr>
            <a:endParaRPr lang="en-US" sz="12800">
              <a:latin typeface="+mn-lt"/>
              <a:cs typeface="Times New Roman" panose="02020603050405020304" pitchFamily="18" charset="0"/>
            </a:endParaRPr>
          </a:p>
          <a:p>
            <a:pPr>
              <a:buFont typeface="Wingdings" panose="05000000000000000000" pitchFamily="2" charset="2"/>
              <a:buChar char="q"/>
            </a:pPr>
            <a:r>
              <a:rPr lang="en-US" sz="12800">
                <a:latin typeface="+mn-lt"/>
                <a:cs typeface="Times New Roman" panose="02020603050405020304" pitchFamily="18" charset="0"/>
              </a:rPr>
              <a:t>The cost of Public Defense Services in Marion County during the tenure of the current Chief Public Defender has increased by a modest net fiscal impact of $4 million since 2008.  </a:t>
            </a:r>
          </a:p>
          <a:p>
            <a:pPr>
              <a:buFont typeface="Wingdings" panose="05000000000000000000" pitchFamily="2" charset="2"/>
              <a:buChar char="q"/>
            </a:pPr>
            <a:r>
              <a:rPr lang="en-US" sz="12800">
                <a:latin typeface="+mn-lt"/>
              </a:rPr>
              <a:t>From its inception in 1995, the Indiana Public Defender Commission has reimbursed Marion County $140 million.</a:t>
            </a:r>
          </a:p>
          <a:p>
            <a:pPr>
              <a:buFont typeface="Wingdings" panose="05000000000000000000" pitchFamily="2" charset="2"/>
              <a:buChar char="q"/>
            </a:pPr>
            <a:r>
              <a:rPr lang="en-US" sz="12800">
                <a:latin typeface="+mn-lt"/>
              </a:rPr>
              <a:t>Of this total, $121.9 million, nearly 87%, has been reimbursed since 2008 under the current Chief Public Defender.</a:t>
            </a:r>
          </a:p>
          <a:p>
            <a:pPr>
              <a:buFont typeface="Wingdings" panose="05000000000000000000" pitchFamily="2" charset="2"/>
              <a:buChar char="§"/>
            </a:pPr>
            <a:endParaRPr lang="en-US" sz="9600">
              <a:latin typeface="Palatino Linotype" panose="02040502050505030304" pitchFamily="18" charset="0"/>
            </a:endParaRPr>
          </a:p>
          <a:p>
            <a:pPr>
              <a:buFont typeface="Wingdings" panose="05000000000000000000" pitchFamily="2" charset="2"/>
              <a:buChar char="§"/>
            </a:pPr>
            <a:endParaRPr lang="en-US" sz="2400">
              <a:latin typeface="Bookman Old Style" panose="02050604050505020204" pitchFamily="18" charset="0"/>
              <a:cs typeface="Times New Roman" panose="02020603050405020304" pitchFamily="18" charset="0"/>
            </a:endParaRPr>
          </a:p>
          <a:p>
            <a:pPr marL="0" indent="0">
              <a:buNone/>
            </a:pPr>
            <a:r>
              <a:rPr lang="en-US" sz="2400">
                <a:latin typeface="Bookman Old Style" panose="02050604050505020204" pitchFamily="18" charset="0"/>
                <a:cs typeface="Times New Roman" panose="02020603050405020304" pitchFamily="18" charset="0"/>
              </a:rPr>
              <a:t>		</a:t>
            </a:r>
            <a:endParaRPr lang="en-US">
              <a:latin typeface="Bookman Old Style" panose="02050604050505020204" pitchFamily="18" charset="0"/>
              <a:cs typeface="Times New Roman" panose="02020603050405020304" pitchFamily="18" charset="0"/>
            </a:endParaRPr>
          </a:p>
          <a:p>
            <a:pPr marL="0" indent="0">
              <a:buNone/>
            </a:pPr>
            <a:endParaRPr lang="en-US">
              <a:latin typeface="Bookman Old Style" panose="02050604050505020204" pitchFamily="18" charset="0"/>
              <a:cs typeface="Times New Roman" panose="02020603050405020304" pitchFamily="18" charset="0"/>
            </a:endParaRPr>
          </a:p>
          <a:p>
            <a:endParaRPr lang="en-US">
              <a:latin typeface="Bookman Old Style" panose="020506040505050202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08686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itle 1"/>
          <p:cNvSpPr>
            <a:spLocks noGrp="1"/>
          </p:cNvSpPr>
          <p:nvPr>
            <p:ph type="title"/>
          </p:nvPr>
        </p:nvSpPr>
        <p:spPr>
          <a:xfrm>
            <a:off x="762000" y="304800"/>
            <a:ext cx="7848600" cy="838200"/>
          </a:xfrm>
        </p:spPr>
        <p:txBody>
          <a:bodyPr/>
          <a:lstStyle/>
          <a:p>
            <a:pPr algn="ctr" eaLnBrk="1" fontAlgn="auto" hangingPunct="1">
              <a:spcAft>
                <a:spcPts val="0"/>
              </a:spcAft>
              <a:defRPr/>
            </a:pPr>
            <a:r>
              <a:rPr lang="en-US">
                <a:solidFill>
                  <a:schemeClr val="accent1">
                    <a:lumMod val="40000"/>
                    <a:lumOff val="60000"/>
                  </a:schemeClr>
                </a:solidFill>
                <a:latin typeface="+mn-lt"/>
              </a:rPr>
              <a:t>Budget Breakdown </a:t>
            </a:r>
            <a:endParaRPr lang="en-US" dirty="0">
              <a:solidFill>
                <a:schemeClr val="accent1">
                  <a:lumMod val="40000"/>
                  <a:lumOff val="60000"/>
                </a:schemeClr>
              </a:solidFill>
              <a:latin typeface="+mn-lt"/>
            </a:endParaRPr>
          </a:p>
        </p:txBody>
      </p:sp>
      <p:sp>
        <p:nvSpPr>
          <p:cNvPr id="12290" name="Content Placeholder 2"/>
          <p:cNvSpPr>
            <a:spLocks noGrp="1"/>
          </p:cNvSpPr>
          <p:nvPr>
            <p:ph idx="1"/>
          </p:nvPr>
        </p:nvSpPr>
        <p:spPr/>
        <p:txBody>
          <a:bodyPr>
            <a:normAutofit/>
          </a:bodyPr>
          <a:lstStyle/>
          <a:p>
            <a:pPr marL="0" indent="0">
              <a:buNone/>
            </a:pPr>
            <a:endParaRPr lang="en-US">
              <a:solidFill>
                <a:srgbClr val="FF0000"/>
              </a:solidFill>
            </a:endParaRPr>
          </a:p>
          <a:p>
            <a:pPr marL="118872" indent="0" eaLnBrk="1" hangingPunct="1">
              <a:buNone/>
            </a:pPr>
            <a:endParaRPr lang="en-US"/>
          </a:p>
          <a:p>
            <a:pPr eaLnBrk="1" hangingPunct="1"/>
            <a:endParaRPr lang="en-US"/>
          </a:p>
          <a:p>
            <a:pPr eaLnBrk="1" hangingPunct="1"/>
            <a:endParaRPr lang="en-US" dirty="0"/>
          </a:p>
        </p:txBody>
      </p:sp>
      <p:graphicFrame>
        <p:nvGraphicFramePr>
          <p:cNvPr id="2" name="Table 2">
            <a:extLst>
              <a:ext uri="{FF2B5EF4-FFF2-40B4-BE49-F238E27FC236}">
                <a16:creationId xmlns:a16="http://schemas.microsoft.com/office/drawing/2014/main" id="{EDA459A7-5E19-4E06-AFC7-45A9C236EAB1}"/>
              </a:ext>
            </a:extLst>
          </p:cNvPr>
          <p:cNvGraphicFramePr>
            <a:graphicFrameLocks noGrp="1"/>
          </p:cNvGraphicFramePr>
          <p:nvPr>
            <p:extLst>
              <p:ext uri="{D42A27DB-BD31-4B8C-83A1-F6EECF244321}">
                <p14:modId xmlns:p14="http://schemas.microsoft.com/office/powerpoint/2010/main" val="3988465272"/>
              </p:ext>
            </p:extLst>
          </p:nvPr>
        </p:nvGraphicFramePr>
        <p:xfrm>
          <a:off x="533400" y="1371601"/>
          <a:ext cx="8077200" cy="4977193"/>
        </p:xfrm>
        <a:graphic>
          <a:graphicData uri="http://schemas.openxmlformats.org/drawingml/2006/table">
            <a:tbl>
              <a:tblPr firstRow="1" bandRow="1">
                <a:tableStyleId>{5C22544A-7EE6-4342-B048-85BDC9FD1C3A}</a:tableStyleId>
              </a:tblPr>
              <a:tblGrid>
                <a:gridCol w="4806994">
                  <a:extLst>
                    <a:ext uri="{9D8B030D-6E8A-4147-A177-3AD203B41FA5}">
                      <a16:colId xmlns:a16="http://schemas.microsoft.com/office/drawing/2014/main" val="3240077774"/>
                    </a:ext>
                  </a:extLst>
                </a:gridCol>
                <a:gridCol w="3270206">
                  <a:extLst>
                    <a:ext uri="{9D8B030D-6E8A-4147-A177-3AD203B41FA5}">
                      <a16:colId xmlns:a16="http://schemas.microsoft.com/office/drawing/2014/main" val="1582244058"/>
                    </a:ext>
                  </a:extLst>
                </a:gridCol>
              </a:tblGrid>
              <a:tr h="796387">
                <a:tc>
                  <a:txBody>
                    <a:bodyPr/>
                    <a:lstStyle/>
                    <a:p>
                      <a:pPr algn="ctr"/>
                      <a:r>
                        <a:rPr lang="en-US" sz="2400" b="0">
                          <a:latin typeface="+mn-lt"/>
                        </a:rPr>
                        <a:t>Fund</a:t>
                      </a:r>
                      <a:endParaRPr lang="en-US" sz="2400" b="0" dirty="0">
                        <a:latin typeface="+mn-lt"/>
                      </a:endParaRPr>
                    </a:p>
                  </a:txBody>
                  <a:tcPr/>
                </a:tc>
                <a:tc>
                  <a:txBody>
                    <a:bodyPr/>
                    <a:lstStyle/>
                    <a:p>
                      <a:pPr algn="ctr"/>
                      <a:r>
                        <a:rPr lang="en-US" sz="2400" b="0">
                          <a:latin typeface="+mn-lt"/>
                        </a:rPr>
                        <a:t>2025 Introduced Budget</a:t>
                      </a:r>
                      <a:endParaRPr lang="en-US" sz="2400" b="0" dirty="0">
                        <a:latin typeface="+mn-lt"/>
                      </a:endParaRPr>
                    </a:p>
                  </a:txBody>
                  <a:tcPr/>
                </a:tc>
                <a:extLst>
                  <a:ext uri="{0D108BD9-81ED-4DB2-BD59-A6C34878D82A}">
                    <a16:rowId xmlns:a16="http://schemas.microsoft.com/office/drawing/2014/main" val="4006295911"/>
                  </a:ext>
                </a:extLst>
              </a:tr>
              <a:tr h="442437">
                <a:tc>
                  <a:txBody>
                    <a:bodyPr/>
                    <a:lstStyle/>
                    <a:p>
                      <a:r>
                        <a:rPr lang="en-US" sz="2400">
                          <a:latin typeface="+mn-lt"/>
                        </a:rPr>
                        <a:t>County General </a:t>
                      </a:r>
                      <a:endParaRPr lang="en-US" sz="2400" dirty="0">
                        <a:latin typeface="+mn-lt"/>
                      </a:endParaRPr>
                    </a:p>
                  </a:txBody>
                  <a:tcPr/>
                </a:tc>
                <a:tc>
                  <a:txBody>
                    <a:bodyPr/>
                    <a:lstStyle/>
                    <a:p>
                      <a:pPr algn="r"/>
                      <a:r>
                        <a:rPr lang="en-US" sz="2400">
                          <a:latin typeface="+mn-lt"/>
                        </a:rPr>
                        <a:t>$33,575,185</a:t>
                      </a:r>
                      <a:endParaRPr lang="en-US" sz="2400" dirty="0">
                        <a:latin typeface="+mn-lt"/>
                      </a:endParaRPr>
                    </a:p>
                  </a:txBody>
                  <a:tcPr/>
                </a:tc>
                <a:extLst>
                  <a:ext uri="{0D108BD9-81ED-4DB2-BD59-A6C34878D82A}">
                    <a16:rowId xmlns:a16="http://schemas.microsoft.com/office/drawing/2014/main" val="409125206"/>
                  </a:ext>
                </a:extLst>
              </a:tr>
              <a:tr h="699413">
                <a:tc>
                  <a:txBody>
                    <a:bodyPr/>
                    <a:lstStyle/>
                    <a:p>
                      <a:r>
                        <a:rPr lang="en-US" sz="2400">
                          <a:latin typeface="+mn-lt"/>
                        </a:rPr>
                        <a:t>Supplemental Public Defender</a:t>
                      </a:r>
                      <a:endParaRPr lang="en-US" sz="2400" dirty="0">
                        <a:latin typeface="+mn-lt"/>
                      </a:endParaRPr>
                    </a:p>
                  </a:txBody>
                  <a:tcPr/>
                </a:tc>
                <a:tc>
                  <a:txBody>
                    <a:bodyPr/>
                    <a:lstStyle/>
                    <a:p>
                      <a:pPr algn="r"/>
                      <a:r>
                        <a:rPr lang="en-US" sz="2400">
                          <a:latin typeface="+mn-lt"/>
                        </a:rPr>
                        <a:t>$125,400</a:t>
                      </a:r>
                      <a:endParaRPr lang="en-US" sz="2400" dirty="0">
                        <a:latin typeface="+mn-lt"/>
                      </a:endParaRPr>
                    </a:p>
                  </a:txBody>
                  <a:tcPr/>
                </a:tc>
                <a:extLst>
                  <a:ext uri="{0D108BD9-81ED-4DB2-BD59-A6C34878D82A}">
                    <a16:rowId xmlns:a16="http://schemas.microsoft.com/office/drawing/2014/main" val="1689338651"/>
                  </a:ext>
                </a:extLst>
              </a:tr>
              <a:tr h="442437">
                <a:tc>
                  <a:txBody>
                    <a:bodyPr/>
                    <a:lstStyle/>
                    <a:p>
                      <a:r>
                        <a:rPr lang="en-US" sz="2400">
                          <a:latin typeface="+mn-lt"/>
                        </a:rPr>
                        <a:t>Federal Grants</a:t>
                      </a:r>
                      <a:endParaRPr lang="en-US" sz="2400" dirty="0">
                        <a:latin typeface="+mn-lt"/>
                      </a:endParaRPr>
                    </a:p>
                  </a:txBody>
                  <a:tcPr/>
                </a:tc>
                <a:tc>
                  <a:txBody>
                    <a:bodyPr/>
                    <a:lstStyle/>
                    <a:p>
                      <a:pPr algn="r"/>
                      <a:r>
                        <a:rPr lang="en-US" sz="2400">
                          <a:latin typeface="+mn-lt"/>
                        </a:rPr>
                        <a:t>$1,088,498</a:t>
                      </a:r>
                      <a:endParaRPr lang="en-US" sz="2400" dirty="0">
                        <a:latin typeface="+mn-lt"/>
                      </a:endParaRPr>
                    </a:p>
                  </a:txBody>
                  <a:tcPr/>
                </a:tc>
                <a:extLst>
                  <a:ext uri="{0D108BD9-81ED-4DB2-BD59-A6C34878D82A}">
                    <a16:rowId xmlns:a16="http://schemas.microsoft.com/office/drawing/2014/main" val="83316300"/>
                  </a:ext>
                </a:extLst>
              </a:tr>
              <a:tr h="442437">
                <a:tc>
                  <a:txBody>
                    <a:bodyPr/>
                    <a:lstStyle/>
                    <a:p>
                      <a:r>
                        <a:rPr lang="en-US" sz="2400">
                          <a:latin typeface="+mn-lt"/>
                        </a:rPr>
                        <a:t>State Grants</a:t>
                      </a:r>
                      <a:endParaRPr lang="en-US" sz="2400" dirty="0">
                        <a:latin typeface="+mn-lt"/>
                      </a:endParaRPr>
                    </a:p>
                  </a:txBody>
                  <a:tcPr/>
                </a:tc>
                <a:tc>
                  <a:txBody>
                    <a:bodyPr/>
                    <a:lstStyle/>
                    <a:p>
                      <a:pPr algn="r"/>
                      <a:r>
                        <a:rPr lang="en-US" sz="2400">
                          <a:latin typeface="+mn-lt"/>
                        </a:rPr>
                        <a:t>$98,354</a:t>
                      </a:r>
                      <a:endParaRPr lang="en-US" sz="2400" dirty="0">
                        <a:latin typeface="+mn-lt"/>
                      </a:endParaRPr>
                    </a:p>
                  </a:txBody>
                  <a:tcPr/>
                </a:tc>
                <a:extLst>
                  <a:ext uri="{0D108BD9-81ED-4DB2-BD59-A6C34878D82A}">
                    <a16:rowId xmlns:a16="http://schemas.microsoft.com/office/drawing/2014/main" val="768557865"/>
                  </a:ext>
                </a:extLst>
              </a:tr>
              <a:tr h="469407">
                <a:tc>
                  <a:txBody>
                    <a:bodyPr/>
                    <a:lstStyle/>
                    <a:p>
                      <a:r>
                        <a:rPr lang="en-US" sz="2400">
                          <a:latin typeface="+mn-lt"/>
                        </a:rPr>
                        <a:t>County Grants</a:t>
                      </a:r>
                      <a:endParaRPr lang="en-US" sz="2400" dirty="0">
                        <a:latin typeface="+mn-lt"/>
                      </a:endParaRPr>
                    </a:p>
                  </a:txBody>
                  <a:tcPr/>
                </a:tc>
                <a:tc>
                  <a:txBody>
                    <a:bodyPr/>
                    <a:lstStyle/>
                    <a:p>
                      <a:pPr algn="r"/>
                      <a:r>
                        <a:rPr lang="en-US" sz="2400">
                          <a:latin typeface="+mn-lt"/>
                        </a:rPr>
                        <a:t>$15,000</a:t>
                      </a:r>
                      <a:endParaRPr lang="en-US" sz="2400" dirty="0">
                        <a:latin typeface="+mn-lt"/>
                      </a:endParaRPr>
                    </a:p>
                  </a:txBody>
                  <a:tcPr/>
                </a:tc>
                <a:extLst>
                  <a:ext uri="{0D108BD9-81ED-4DB2-BD59-A6C34878D82A}">
                    <a16:rowId xmlns:a16="http://schemas.microsoft.com/office/drawing/2014/main" val="2527329587"/>
                  </a:ext>
                </a:extLst>
              </a:tr>
              <a:tr h="442437">
                <a:tc>
                  <a:txBody>
                    <a:bodyPr/>
                    <a:lstStyle/>
                    <a:p>
                      <a:pPr algn="ctr"/>
                      <a:r>
                        <a:rPr lang="en-US" sz="2400" b="1" u="none">
                          <a:latin typeface="+mn-lt"/>
                        </a:rPr>
                        <a:t>Total Budget</a:t>
                      </a:r>
                      <a:endParaRPr lang="en-US" sz="2400" b="1" u="none" dirty="0">
                        <a:latin typeface="+mn-lt"/>
                      </a:endParaRPr>
                    </a:p>
                  </a:txBody>
                  <a:tcPr/>
                </a:tc>
                <a:tc>
                  <a:txBody>
                    <a:bodyPr/>
                    <a:lstStyle/>
                    <a:p>
                      <a:pPr algn="r"/>
                      <a:r>
                        <a:rPr lang="en-US" sz="2400" b="1" u="none">
                          <a:latin typeface="+mn-lt"/>
                        </a:rPr>
                        <a:t>$34,902,437</a:t>
                      </a:r>
                      <a:endParaRPr lang="en-US" sz="2400" b="1" u="none" dirty="0">
                        <a:latin typeface="+mn-lt"/>
                      </a:endParaRPr>
                    </a:p>
                  </a:txBody>
                  <a:tcPr/>
                </a:tc>
                <a:extLst>
                  <a:ext uri="{0D108BD9-81ED-4DB2-BD59-A6C34878D82A}">
                    <a16:rowId xmlns:a16="http://schemas.microsoft.com/office/drawing/2014/main" val="3954392022"/>
                  </a:ext>
                </a:extLst>
              </a:tr>
              <a:tr h="442437">
                <a:tc>
                  <a:txBody>
                    <a:bodyPr/>
                    <a:lstStyle/>
                    <a:p>
                      <a:r>
                        <a:rPr lang="en-US" sz="2400">
                          <a:latin typeface="+mn-lt"/>
                        </a:rPr>
                        <a:t>Est County General Revenue</a:t>
                      </a:r>
                      <a:endParaRPr lang="en-US" sz="2400" dirty="0">
                        <a:latin typeface="+mn-lt"/>
                      </a:endParaRPr>
                    </a:p>
                  </a:txBody>
                  <a:tcPr/>
                </a:tc>
                <a:tc>
                  <a:txBody>
                    <a:bodyPr/>
                    <a:lstStyle/>
                    <a:p>
                      <a:pPr algn="r"/>
                      <a:r>
                        <a:rPr lang="en-US" sz="2400">
                          <a:latin typeface="+mn-lt"/>
                        </a:rPr>
                        <a:t>($11,751,315)</a:t>
                      </a:r>
                      <a:endParaRPr lang="en-US" sz="2400" dirty="0">
                        <a:latin typeface="+mn-lt"/>
                      </a:endParaRPr>
                    </a:p>
                  </a:txBody>
                  <a:tcPr/>
                </a:tc>
                <a:extLst>
                  <a:ext uri="{0D108BD9-81ED-4DB2-BD59-A6C34878D82A}">
                    <a16:rowId xmlns:a16="http://schemas.microsoft.com/office/drawing/2014/main" val="2141339638"/>
                  </a:ext>
                </a:extLst>
              </a:tr>
              <a:tr h="699413">
                <a:tc>
                  <a:txBody>
                    <a:bodyPr/>
                    <a:lstStyle/>
                    <a:p>
                      <a:r>
                        <a:rPr lang="en-US" sz="2400" b="0" i="1">
                          <a:latin typeface="+mn-lt"/>
                        </a:rPr>
                        <a:t>Est County General Net Budget</a:t>
                      </a:r>
                      <a:endParaRPr lang="en-US" sz="2400" b="0" i="1" dirty="0">
                        <a:latin typeface="+mn-lt"/>
                      </a:endParaRPr>
                    </a:p>
                  </a:txBody>
                  <a:tcPr/>
                </a:tc>
                <a:tc>
                  <a:txBody>
                    <a:bodyPr/>
                    <a:lstStyle/>
                    <a:p>
                      <a:pPr algn="r"/>
                      <a:r>
                        <a:rPr lang="en-US" sz="2400" b="0" i="1" u="none">
                          <a:latin typeface="+mn-lt"/>
                        </a:rPr>
                        <a:t>$21,823,870</a:t>
                      </a:r>
                      <a:endParaRPr lang="en-US" sz="2400" b="0" i="1" u="none" dirty="0">
                        <a:latin typeface="+mn-lt"/>
                      </a:endParaRPr>
                    </a:p>
                  </a:txBody>
                  <a:tcPr/>
                </a:tc>
                <a:extLst>
                  <a:ext uri="{0D108BD9-81ED-4DB2-BD59-A6C34878D82A}">
                    <a16:rowId xmlns:a16="http://schemas.microsoft.com/office/drawing/2014/main" val="1686565938"/>
                  </a:ext>
                </a:extLst>
              </a:tr>
            </a:tbl>
          </a:graphicData>
        </a:graphic>
      </p:graphicFrame>
    </p:spTree>
    <p:extLst>
      <p:ext uri="{BB962C8B-B14F-4D97-AF65-F5344CB8AC3E}">
        <p14:creationId xmlns:p14="http://schemas.microsoft.com/office/powerpoint/2010/main" val="14514218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229600" cy="1143000"/>
          </a:xfrm>
        </p:spPr>
        <p:txBody>
          <a:bodyPr>
            <a:normAutofit fontScale="90000"/>
          </a:bodyPr>
          <a:lstStyle/>
          <a:p>
            <a:pPr algn="ctr"/>
            <a:r>
              <a:rPr lang="en-US" sz="3600" dirty="0">
                <a:cs typeface="Times New Roman" panose="02020603050405020304" pitchFamily="18" charset="0"/>
              </a:rPr>
              <a:t>Budget Breakdown</a:t>
            </a:r>
            <a:br>
              <a:rPr lang="en-US" sz="3600" dirty="0">
                <a:cs typeface="Times New Roman" panose="02020603050405020304" pitchFamily="18" charset="0"/>
              </a:rPr>
            </a:br>
            <a:r>
              <a:rPr lang="en-US" sz="3600" dirty="0">
                <a:cs typeface="Times New Roman" panose="02020603050405020304" pitchFamily="18" charset="0"/>
              </a:rPr>
              <a:t>Character 1</a:t>
            </a:r>
          </a:p>
        </p:txBody>
      </p:sp>
      <p:sp>
        <p:nvSpPr>
          <p:cNvPr id="3" name="Content Placeholder 2"/>
          <p:cNvSpPr>
            <a:spLocks noGrp="1"/>
          </p:cNvSpPr>
          <p:nvPr>
            <p:ph idx="1"/>
          </p:nvPr>
        </p:nvSpPr>
        <p:spPr>
          <a:xfrm>
            <a:off x="457200" y="3657600"/>
            <a:ext cx="8229599" cy="2819400"/>
          </a:xfrm>
        </p:spPr>
        <p:txBody>
          <a:bodyPr>
            <a:normAutofit fontScale="77500" lnSpcReduction="20000"/>
          </a:bodyPr>
          <a:lstStyle/>
          <a:p>
            <a:pPr marL="0" indent="0">
              <a:buNone/>
            </a:pPr>
            <a:endParaRPr lang="en-US" sz="2400" b="1" u="sng" dirty="0">
              <a:latin typeface="Palatino Linotype" panose="02040502050505030304" pitchFamily="18" charset="0"/>
              <a:cs typeface="Times New Roman" panose="02020603050405020304" pitchFamily="18" charset="0"/>
            </a:endParaRPr>
          </a:p>
          <a:p>
            <a:pPr>
              <a:buFont typeface="Wingdings" panose="05000000000000000000" pitchFamily="2" charset="2"/>
              <a:buChar char="q"/>
            </a:pPr>
            <a:endParaRPr lang="en-US" sz="2400" b="1" dirty="0">
              <a:latin typeface="Palatino Linotype" panose="02040502050505030304" pitchFamily="18" charset="0"/>
              <a:cs typeface="Times New Roman" panose="02020603050405020304" pitchFamily="18" charset="0"/>
            </a:endParaRPr>
          </a:p>
          <a:p>
            <a:pPr>
              <a:buFont typeface="Wingdings" panose="05000000000000000000" pitchFamily="2" charset="2"/>
              <a:buChar char="q"/>
            </a:pPr>
            <a:r>
              <a:rPr lang="en-US" sz="2400" b="1" dirty="0">
                <a:latin typeface="+mn-lt"/>
                <a:cs typeface="Times New Roman" panose="02020603050405020304" pitchFamily="18" charset="0"/>
              </a:rPr>
              <a:t>County General:</a:t>
            </a:r>
            <a:r>
              <a:rPr lang="en-US" sz="2400" dirty="0">
                <a:latin typeface="+mn-lt"/>
                <a:cs typeface="Times New Roman" panose="02020603050405020304" pitchFamily="18" charset="0"/>
              </a:rPr>
              <a:t> mandated pay parity, cost of living adjustment, health insurance increases </a:t>
            </a:r>
          </a:p>
          <a:p>
            <a:pPr>
              <a:buFont typeface="Wingdings" panose="05000000000000000000" pitchFamily="2" charset="2"/>
              <a:buChar char="q"/>
            </a:pPr>
            <a:r>
              <a:rPr lang="en-US" sz="2400" b="1" dirty="0">
                <a:latin typeface="+mn-lt"/>
                <a:cs typeface="Times New Roman" panose="02020603050405020304" pitchFamily="18" charset="0"/>
              </a:rPr>
              <a:t>Supplemental Public Defender:</a:t>
            </a:r>
            <a:r>
              <a:rPr lang="en-US" sz="2400" dirty="0">
                <a:latin typeface="+mn-lt"/>
                <a:cs typeface="Times New Roman" panose="02020603050405020304" pitchFamily="18" charset="0"/>
              </a:rPr>
              <a:t> one-time costs for additional staffing or payroll costs</a:t>
            </a:r>
          </a:p>
          <a:p>
            <a:pPr>
              <a:buFont typeface="Wingdings" panose="05000000000000000000" pitchFamily="2" charset="2"/>
              <a:buChar char="q"/>
            </a:pPr>
            <a:r>
              <a:rPr lang="en-US" sz="2400" b="1" dirty="0">
                <a:latin typeface="+mn-lt"/>
                <a:cs typeface="Times New Roman" panose="02020603050405020304" pitchFamily="18" charset="0"/>
              </a:rPr>
              <a:t>Federal Grants: </a:t>
            </a:r>
            <a:r>
              <a:rPr lang="en-US" sz="2400" dirty="0">
                <a:latin typeface="+mn-lt"/>
                <a:cs typeface="Times New Roman" panose="02020603050405020304" pitchFamily="18" charset="0"/>
              </a:rPr>
              <a:t> QoL/Justice &amp; Mental Health, IDS Holistic Defense </a:t>
            </a:r>
          </a:p>
          <a:p>
            <a:pPr>
              <a:buFont typeface="Wingdings" panose="05000000000000000000" pitchFamily="2" charset="2"/>
              <a:buChar char="q"/>
            </a:pPr>
            <a:r>
              <a:rPr lang="en-US" sz="2400" b="1" dirty="0">
                <a:latin typeface="+mn-lt"/>
                <a:cs typeface="Times New Roman" panose="02020603050405020304" pitchFamily="18" charset="0"/>
              </a:rPr>
              <a:t>State Grants: </a:t>
            </a:r>
            <a:r>
              <a:rPr lang="en-US" sz="2400" dirty="0">
                <a:latin typeface="+mn-lt"/>
                <a:cs typeface="Times New Roman" panose="02020603050405020304" pitchFamily="18" charset="0"/>
              </a:rPr>
              <a:t>DOC Funding for Problem Solving Courts </a:t>
            </a:r>
          </a:p>
          <a:p>
            <a:pPr marL="0" indent="0">
              <a:buNone/>
            </a:pPr>
            <a:endParaRPr lang="en-US" sz="2000" dirty="0">
              <a:latin typeface="Bookman Old Style" panose="020506040505050202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92735508"/>
              </p:ext>
            </p:extLst>
          </p:nvPr>
        </p:nvGraphicFramePr>
        <p:xfrm>
          <a:off x="381000" y="1231134"/>
          <a:ext cx="8534400" cy="2731265"/>
        </p:xfrm>
        <a:graphic>
          <a:graphicData uri="http://schemas.openxmlformats.org/drawingml/2006/table">
            <a:tbl>
              <a:tblPr firstRow="1" bandRow="1">
                <a:tableStyleId>{5C22544A-7EE6-4342-B048-85BDC9FD1C3A}</a:tableStyleId>
              </a:tblPr>
              <a:tblGrid>
                <a:gridCol w="3647303">
                  <a:extLst>
                    <a:ext uri="{9D8B030D-6E8A-4147-A177-3AD203B41FA5}">
                      <a16:colId xmlns:a16="http://schemas.microsoft.com/office/drawing/2014/main" val="716957873"/>
                    </a:ext>
                  </a:extLst>
                </a:gridCol>
                <a:gridCol w="1629032">
                  <a:extLst>
                    <a:ext uri="{9D8B030D-6E8A-4147-A177-3AD203B41FA5}">
                      <a16:colId xmlns:a16="http://schemas.microsoft.com/office/drawing/2014/main" val="1998329294"/>
                    </a:ext>
                  </a:extLst>
                </a:gridCol>
                <a:gridCol w="1706605">
                  <a:extLst>
                    <a:ext uri="{9D8B030D-6E8A-4147-A177-3AD203B41FA5}">
                      <a16:colId xmlns:a16="http://schemas.microsoft.com/office/drawing/2014/main" val="3639042999"/>
                    </a:ext>
                  </a:extLst>
                </a:gridCol>
                <a:gridCol w="1551460">
                  <a:extLst>
                    <a:ext uri="{9D8B030D-6E8A-4147-A177-3AD203B41FA5}">
                      <a16:colId xmlns:a16="http://schemas.microsoft.com/office/drawing/2014/main" val="1823606959"/>
                    </a:ext>
                  </a:extLst>
                </a:gridCol>
              </a:tblGrid>
              <a:tr h="739048">
                <a:tc>
                  <a:txBody>
                    <a:bodyPr/>
                    <a:lstStyle/>
                    <a:p>
                      <a:pPr algn="ctr"/>
                      <a:r>
                        <a:rPr lang="en-US" sz="2000" b="0">
                          <a:latin typeface="+mn-lt"/>
                          <a:cs typeface="Times New Roman" panose="02020603050405020304" pitchFamily="18" charset="0"/>
                        </a:rPr>
                        <a:t>Fund</a:t>
                      </a:r>
                      <a:endParaRPr lang="en-US" sz="2000" b="0" dirty="0">
                        <a:latin typeface="+mn-lt"/>
                        <a:cs typeface="Times New Roman" panose="02020603050405020304" pitchFamily="18" charset="0"/>
                      </a:endParaRPr>
                    </a:p>
                  </a:txBody>
                  <a:tcPr/>
                </a:tc>
                <a:tc>
                  <a:txBody>
                    <a:bodyPr/>
                    <a:lstStyle/>
                    <a:p>
                      <a:pPr algn="ctr"/>
                      <a:r>
                        <a:rPr lang="en-US" sz="2000" b="0" dirty="0">
                          <a:latin typeface="+mn-lt"/>
                          <a:cs typeface="Times New Roman" panose="02020603050405020304" pitchFamily="18" charset="0"/>
                        </a:rPr>
                        <a:t>2024 Budget</a:t>
                      </a:r>
                    </a:p>
                  </a:txBody>
                  <a:tcPr/>
                </a:tc>
                <a:tc>
                  <a:txBody>
                    <a:bodyPr/>
                    <a:lstStyle/>
                    <a:p>
                      <a:pPr algn="ctr"/>
                      <a:r>
                        <a:rPr lang="en-US" sz="2000" b="0">
                          <a:latin typeface="+mn-lt"/>
                          <a:cs typeface="Times New Roman" panose="02020603050405020304" pitchFamily="18" charset="0"/>
                        </a:rPr>
                        <a:t>2025 Budget</a:t>
                      </a:r>
                      <a:endParaRPr lang="en-US" sz="2000" b="0" dirty="0">
                        <a:latin typeface="+mn-lt"/>
                        <a:cs typeface="Times New Roman" panose="02020603050405020304" pitchFamily="18" charset="0"/>
                      </a:endParaRPr>
                    </a:p>
                  </a:txBody>
                  <a:tcPr/>
                </a:tc>
                <a:tc>
                  <a:txBody>
                    <a:bodyPr/>
                    <a:lstStyle/>
                    <a:p>
                      <a:pPr algn="ctr"/>
                      <a:r>
                        <a:rPr lang="en-US" sz="2000" b="0">
                          <a:latin typeface="+mn-lt"/>
                          <a:cs typeface="Times New Roman" panose="02020603050405020304" pitchFamily="18" charset="0"/>
                        </a:rPr>
                        <a:t>Change</a:t>
                      </a:r>
                      <a:endParaRPr lang="en-US" sz="2000" b="0" dirty="0">
                        <a:latin typeface="+mn-lt"/>
                        <a:cs typeface="Times New Roman" panose="02020603050405020304" pitchFamily="18" charset="0"/>
                      </a:endParaRPr>
                    </a:p>
                  </a:txBody>
                  <a:tcPr/>
                </a:tc>
                <a:extLst>
                  <a:ext uri="{0D108BD9-81ED-4DB2-BD59-A6C34878D82A}">
                    <a16:rowId xmlns:a16="http://schemas.microsoft.com/office/drawing/2014/main" val="658130775"/>
                  </a:ext>
                </a:extLst>
              </a:tr>
              <a:tr h="417723">
                <a:tc>
                  <a:txBody>
                    <a:bodyPr/>
                    <a:lstStyle/>
                    <a:p>
                      <a:r>
                        <a:rPr lang="en-US" sz="2000">
                          <a:latin typeface="+mn-lt"/>
                          <a:cs typeface="Times New Roman" panose="02020603050405020304" pitchFamily="18" charset="0"/>
                        </a:rPr>
                        <a:t>County General</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$25,312,856</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$26,955,431</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$1,642,574</a:t>
                      </a:r>
                      <a:endParaRPr lang="en-US" sz="2000" dirty="0">
                        <a:latin typeface="+mn-lt"/>
                        <a:cs typeface="Times New Roman" panose="02020603050405020304" pitchFamily="18" charset="0"/>
                      </a:endParaRPr>
                    </a:p>
                  </a:txBody>
                  <a:tcPr/>
                </a:tc>
                <a:extLst>
                  <a:ext uri="{0D108BD9-81ED-4DB2-BD59-A6C34878D82A}">
                    <a16:rowId xmlns:a16="http://schemas.microsoft.com/office/drawing/2014/main" val="2799408382"/>
                  </a:ext>
                </a:extLst>
              </a:tr>
              <a:tr h="739048">
                <a:tc>
                  <a:txBody>
                    <a:bodyPr/>
                    <a:lstStyle/>
                    <a:p>
                      <a:r>
                        <a:rPr lang="en-US" sz="2000">
                          <a:latin typeface="+mn-lt"/>
                          <a:cs typeface="Times New Roman" panose="02020603050405020304" pitchFamily="18" charset="0"/>
                        </a:rPr>
                        <a:t>Supplemental Public Defender</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$0</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$65,400</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$65,400</a:t>
                      </a:r>
                      <a:endParaRPr lang="en-US" sz="2000" dirty="0">
                        <a:latin typeface="+mn-lt"/>
                        <a:cs typeface="Times New Roman" panose="02020603050405020304" pitchFamily="18" charset="0"/>
                      </a:endParaRPr>
                    </a:p>
                  </a:txBody>
                  <a:tcPr/>
                </a:tc>
                <a:extLst>
                  <a:ext uri="{0D108BD9-81ED-4DB2-BD59-A6C34878D82A}">
                    <a16:rowId xmlns:a16="http://schemas.microsoft.com/office/drawing/2014/main" val="3943366609"/>
                  </a:ext>
                </a:extLst>
              </a:tr>
              <a:tr h="417723">
                <a:tc>
                  <a:txBody>
                    <a:bodyPr/>
                    <a:lstStyle/>
                    <a:p>
                      <a:r>
                        <a:rPr lang="en-US" sz="2000" dirty="0">
                          <a:latin typeface="+mn-lt"/>
                          <a:cs typeface="Times New Roman" panose="02020603050405020304" pitchFamily="18" charset="0"/>
                        </a:rPr>
                        <a:t>Federal Grants</a:t>
                      </a:r>
                    </a:p>
                  </a:txBody>
                  <a:tcPr/>
                </a:tc>
                <a:tc>
                  <a:txBody>
                    <a:bodyPr/>
                    <a:lstStyle/>
                    <a:p>
                      <a:pPr algn="r"/>
                      <a:r>
                        <a:rPr lang="en-US" sz="2000" dirty="0">
                          <a:latin typeface="+mn-lt"/>
                          <a:cs typeface="Times New Roman" panose="02020603050405020304" pitchFamily="18" charset="0"/>
                        </a:rPr>
                        <a:t>$699,924</a:t>
                      </a:r>
                    </a:p>
                  </a:txBody>
                  <a:tcPr/>
                </a:tc>
                <a:tc>
                  <a:txBody>
                    <a:bodyPr/>
                    <a:lstStyle/>
                    <a:p>
                      <a:pPr algn="r"/>
                      <a:r>
                        <a:rPr lang="en-US" sz="2000" dirty="0">
                          <a:latin typeface="+mn-lt"/>
                          <a:cs typeface="Times New Roman" panose="02020603050405020304" pitchFamily="18" charset="0"/>
                        </a:rPr>
                        <a:t>$768,498</a:t>
                      </a:r>
                    </a:p>
                  </a:txBody>
                  <a:tcPr/>
                </a:tc>
                <a:tc>
                  <a:txBody>
                    <a:bodyPr/>
                    <a:lstStyle/>
                    <a:p>
                      <a:pPr algn="r"/>
                      <a:r>
                        <a:rPr lang="en-US" sz="2000" dirty="0">
                          <a:latin typeface="+mn-lt"/>
                          <a:cs typeface="Times New Roman" panose="02020603050405020304" pitchFamily="18" charset="0"/>
                        </a:rPr>
                        <a:t>$68,574</a:t>
                      </a:r>
                    </a:p>
                  </a:txBody>
                  <a:tcPr/>
                </a:tc>
                <a:extLst>
                  <a:ext uri="{0D108BD9-81ED-4DB2-BD59-A6C34878D82A}">
                    <a16:rowId xmlns:a16="http://schemas.microsoft.com/office/drawing/2014/main" val="568457125"/>
                  </a:ext>
                </a:extLst>
              </a:tr>
              <a:tr h="417723">
                <a:tc>
                  <a:txBody>
                    <a:bodyPr/>
                    <a:lstStyle/>
                    <a:p>
                      <a:r>
                        <a:rPr lang="en-US" sz="2000" dirty="0">
                          <a:latin typeface="+mn-lt"/>
                          <a:cs typeface="Times New Roman" panose="02020603050405020304" pitchFamily="18" charset="0"/>
                        </a:rPr>
                        <a:t>State Grants</a:t>
                      </a:r>
                    </a:p>
                  </a:txBody>
                  <a:tcPr/>
                </a:tc>
                <a:tc>
                  <a:txBody>
                    <a:bodyPr/>
                    <a:lstStyle/>
                    <a:p>
                      <a:pPr algn="r"/>
                      <a:r>
                        <a:rPr lang="en-US" sz="2000">
                          <a:latin typeface="+mn-lt"/>
                          <a:cs typeface="Times New Roman" panose="02020603050405020304" pitchFamily="18" charset="0"/>
                        </a:rPr>
                        <a:t>$262,650</a:t>
                      </a:r>
                      <a:endParaRPr lang="en-US" sz="2000" dirty="0">
                        <a:latin typeface="+mn-lt"/>
                        <a:cs typeface="Times New Roman" panose="02020603050405020304" pitchFamily="18" charset="0"/>
                      </a:endParaRPr>
                    </a:p>
                  </a:txBody>
                  <a:tcPr/>
                </a:tc>
                <a:tc>
                  <a:txBody>
                    <a:bodyPr/>
                    <a:lstStyle/>
                    <a:p>
                      <a:pPr algn="r"/>
                      <a:r>
                        <a:rPr lang="en-US" sz="2000">
                          <a:latin typeface="+mn-lt"/>
                          <a:cs typeface="Times New Roman" panose="02020603050405020304" pitchFamily="18" charset="0"/>
                        </a:rPr>
                        <a:t>$98,354</a:t>
                      </a:r>
                      <a:endParaRPr lang="en-US" sz="2000" dirty="0">
                        <a:latin typeface="+mn-lt"/>
                        <a:cs typeface="Times New Roman" panose="02020603050405020304" pitchFamily="18" charset="0"/>
                      </a:endParaRPr>
                    </a:p>
                  </a:txBody>
                  <a:tcPr/>
                </a:tc>
                <a:tc>
                  <a:txBody>
                    <a:bodyPr/>
                    <a:lstStyle/>
                    <a:p>
                      <a:pPr algn="r"/>
                      <a:r>
                        <a:rPr lang="en-US" sz="2000" dirty="0">
                          <a:latin typeface="+mn-lt"/>
                          <a:cs typeface="Times New Roman" panose="02020603050405020304" pitchFamily="18" charset="0"/>
                        </a:rPr>
                        <a:t>($164,296)</a:t>
                      </a:r>
                    </a:p>
                  </a:txBody>
                  <a:tcPr/>
                </a:tc>
                <a:extLst>
                  <a:ext uri="{0D108BD9-81ED-4DB2-BD59-A6C34878D82A}">
                    <a16:rowId xmlns:a16="http://schemas.microsoft.com/office/drawing/2014/main" val="2505165814"/>
                  </a:ext>
                </a:extLst>
              </a:tr>
            </a:tbl>
          </a:graphicData>
        </a:graphic>
      </p:graphicFrame>
    </p:spTree>
    <p:extLst>
      <p:ext uri="{BB962C8B-B14F-4D97-AF65-F5344CB8AC3E}">
        <p14:creationId xmlns:p14="http://schemas.microsoft.com/office/powerpoint/2010/main" val="3475534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229600" cy="1143000"/>
          </a:xfrm>
        </p:spPr>
        <p:txBody>
          <a:bodyPr>
            <a:normAutofit fontScale="90000"/>
          </a:bodyPr>
          <a:lstStyle/>
          <a:p>
            <a:pPr algn="ctr"/>
            <a:r>
              <a:rPr lang="en-US">
                <a:cs typeface="Times New Roman" panose="02020603050405020304" pitchFamily="18" charset="0"/>
              </a:rPr>
              <a:t>Budget Breakdown</a:t>
            </a:r>
            <a:br>
              <a:rPr lang="en-US">
                <a:cs typeface="Times New Roman" panose="02020603050405020304" pitchFamily="18" charset="0"/>
              </a:rPr>
            </a:br>
            <a:r>
              <a:rPr lang="en-US">
                <a:cs typeface="Times New Roman" panose="02020603050405020304" pitchFamily="18" charset="0"/>
              </a:rPr>
              <a:t> Character 2 </a:t>
            </a:r>
            <a:endParaRPr lang="en-US" dirty="0">
              <a:cs typeface="Times New Roman" panose="02020603050405020304" pitchFamily="18" charset="0"/>
            </a:endParaRPr>
          </a:p>
        </p:txBody>
      </p:sp>
      <p:sp>
        <p:nvSpPr>
          <p:cNvPr id="7" name="Content Placeholder 6"/>
          <p:cNvSpPr>
            <a:spLocks noGrp="1"/>
          </p:cNvSpPr>
          <p:nvPr>
            <p:ph idx="1"/>
          </p:nvPr>
        </p:nvSpPr>
        <p:spPr>
          <a:xfrm>
            <a:off x="457200" y="3200400"/>
            <a:ext cx="8382000" cy="1219200"/>
          </a:xfrm>
        </p:spPr>
        <p:txBody>
          <a:bodyPr>
            <a:normAutofit/>
          </a:bodyPr>
          <a:lstStyle/>
          <a:p>
            <a:pPr marL="0" indent="0">
              <a:buNone/>
            </a:pPr>
            <a:r>
              <a:rPr lang="en-US" sz="2800">
                <a:latin typeface="+mn-lt"/>
                <a:cs typeface="Times New Roman" panose="02020603050405020304" pitchFamily="18" charset="0"/>
              </a:rPr>
              <a:t>County General Fund</a:t>
            </a:r>
          </a:p>
          <a:p>
            <a:pPr>
              <a:buFont typeface="Wingdings" panose="05000000000000000000" pitchFamily="2" charset="2"/>
              <a:buChar char="q"/>
            </a:pPr>
            <a:r>
              <a:rPr lang="en-US" sz="2800">
                <a:latin typeface="+mn-lt"/>
                <a:cs typeface="Times New Roman" panose="02020603050405020304" pitchFamily="18" charset="0"/>
              </a:rPr>
              <a:t>Character 2 – increase for fleet charges</a:t>
            </a:r>
          </a:p>
          <a:p>
            <a:pPr marL="0" indent="0">
              <a:buNone/>
            </a:pPr>
            <a:endParaRPr lang="en-US" sz="9600" dirty="0">
              <a:latin typeface="+mn-lt"/>
              <a:cs typeface="Times New Roman" panose="02020603050405020304" pitchFamily="18" charset="0"/>
            </a:endParaRPr>
          </a:p>
        </p:txBody>
      </p:sp>
      <p:graphicFrame>
        <p:nvGraphicFramePr>
          <p:cNvPr id="5" name="Table 4">
            <a:extLst>
              <a:ext uri="{FF2B5EF4-FFF2-40B4-BE49-F238E27FC236}">
                <a16:creationId xmlns:a16="http://schemas.microsoft.com/office/drawing/2014/main" id="{7AA67FAB-B702-4F27-B027-CD927BD9FD28}"/>
              </a:ext>
            </a:extLst>
          </p:cNvPr>
          <p:cNvGraphicFramePr>
            <a:graphicFrameLocks noGrp="1"/>
          </p:cNvGraphicFramePr>
          <p:nvPr>
            <p:extLst>
              <p:ext uri="{D42A27DB-BD31-4B8C-83A1-F6EECF244321}">
                <p14:modId xmlns:p14="http://schemas.microsoft.com/office/powerpoint/2010/main" val="1876338708"/>
              </p:ext>
            </p:extLst>
          </p:nvPr>
        </p:nvGraphicFramePr>
        <p:xfrm>
          <a:off x="381000" y="1463040"/>
          <a:ext cx="8458200" cy="1280160"/>
        </p:xfrm>
        <a:graphic>
          <a:graphicData uri="http://schemas.openxmlformats.org/drawingml/2006/table">
            <a:tbl>
              <a:tblPr firstRow="1" bandRow="1">
                <a:tableStyleId>{5C22544A-7EE6-4342-B048-85BDC9FD1C3A}</a:tableStyleId>
              </a:tblPr>
              <a:tblGrid>
                <a:gridCol w="2529556">
                  <a:extLst>
                    <a:ext uri="{9D8B030D-6E8A-4147-A177-3AD203B41FA5}">
                      <a16:colId xmlns:a16="http://schemas.microsoft.com/office/drawing/2014/main" val="716957873"/>
                    </a:ext>
                  </a:extLst>
                </a:gridCol>
                <a:gridCol w="2134312">
                  <a:extLst>
                    <a:ext uri="{9D8B030D-6E8A-4147-A177-3AD203B41FA5}">
                      <a16:colId xmlns:a16="http://schemas.microsoft.com/office/drawing/2014/main" val="1998329294"/>
                    </a:ext>
                  </a:extLst>
                </a:gridCol>
                <a:gridCol w="2116651">
                  <a:extLst>
                    <a:ext uri="{9D8B030D-6E8A-4147-A177-3AD203B41FA5}">
                      <a16:colId xmlns:a16="http://schemas.microsoft.com/office/drawing/2014/main" val="3639042999"/>
                    </a:ext>
                  </a:extLst>
                </a:gridCol>
                <a:gridCol w="1677681">
                  <a:extLst>
                    <a:ext uri="{9D8B030D-6E8A-4147-A177-3AD203B41FA5}">
                      <a16:colId xmlns:a16="http://schemas.microsoft.com/office/drawing/2014/main" val="1823606959"/>
                    </a:ext>
                  </a:extLst>
                </a:gridCol>
              </a:tblGrid>
              <a:tr h="734786">
                <a:tc>
                  <a:txBody>
                    <a:bodyPr/>
                    <a:lstStyle/>
                    <a:p>
                      <a:pPr algn="ctr"/>
                      <a:r>
                        <a:rPr lang="en-US" sz="2400" b="0">
                          <a:latin typeface="+mj-lt"/>
                          <a:cs typeface="Times New Roman" panose="02020603050405020304" pitchFamily="18" charset="0"/>
                        </a:rPr>
                        <a:t>County General Fund</a:t>
                      </a:r>
                      <a:endParaRPr lang="en-US" sz="2400" b="0" dirty="0">
                        <a:latin typeface="+mj-lt"/>
                        <a:cs typeface="Times New Roman" panose="02020603050405020304" pitchFamily="18" charset="0"/>
                      </a:endParaRPr>
                    </a:p>
                  </a:txBody>
                  <a:tcPr/>
                </a:tc>
                <a:tc>
                  <a:txBody>
                    <a:bodyPr/>
                    <a:lstStyle/>
                    <a:p>
                      <a:pPr algn="ctr"/>
                      <a:r>
                        <a:rPr lang="en-US" sz="2400" b="0">
                          <a:latin typeface="+mj-lt"/>
                          <a:cs typeface="Times New Roman" panose="02020603050405020304" pitchFamily="18" charset="0"/>
                        </a:rPr>
                        <a:t>2024 Budget</a:t>
                      </a:r>
                      <a:endParaRPr lang="en-US" sz="2400" b="0" dirty="0">
                        <a:latin typeface="+mj-lt"/>
                        <a:cs typeface="Times New Roman" panose="02020603050405020304" pitchFamily="18" charset="0"/>
                      </a:endParaRPr>
                    </a:p>
                  </a:txBody>
                  <a:tcPr/>
                </a:tc>
                <a:tc>
                  <a:txBody>
                    <a:bodyPr/>
                    <a:lstStyle/>
                    <a:p>
                      <a:pPr algn="ctr"/>
                      <a:r>
                        <a:rPr lang="en-US" sz="2400" b="0">
                          <a:latin typeface="+mj-lt"/>
                          <a:cs typeface="Times New Roman" panose="02020603050405020304" pitchFamily="18" charset="0"/>
                        </a:rPr>
                        <a:t>2025 Budget</a:t>
                      </a:r>
                      <a:endParaRPr lang="en-US" sz="2400" b="0" dirty="0">
                        <a:latin typeface="+mj-lt"/>
                        <a:cs typeface="Times New Roman" panose="02020603050405020304" pitchFamily="18" charset="0"/>
                      </a:endParaRPr>
                    </a:p>
                  </a:txBody>
                  <a:tcPr/>
                </a:tc>
                <a:tc>
                  <a:txBody>
                    <a:bodyPr/>
                    <a:lstStyle/>
                    <a:p>
                      <a:pPr algn="ctr"/>
                      <a:r>
                        <a:rPr lang="en-US" sz="2400" b="0">
                          <a:latin typeface="+mj-lt"/>
                          <a:cs typeface="Times New Roman" panose="02020603050405020304" pitchFamily="18" charset="0"/>
                        </a:rPr>
                        <a:t>Change</a:t>
                      </a:r>
                      <a:endParaRPr lang="en-US" sz="2400" b="0" dirty="0">
                        <a:latin typeface="+mj-lt"/>
                        <a:cs typeface="Times New Roman" panose="02020603050405020304" pitchFamily="18" charset="0"/>
                      </a:endParaRPr>
                    </a:p>
                  </a:txBody>
                  <a:tcPr/>
                </a:tc>
                <a:extLst>
                  <a:ext uri="{0D108BD9-81ED-4DB2-BD59-A6C34878D82A}">
                    <a16:rowId xmlns:a16="http://schemas.microsoft.com/office/drawing/2014/main" val="658130775"/>
                  </a:ext>
                </a:extLst>
              </a:tr>
              <a:tr h="408214">
                <a:tc>
                  <a:txBody>
                    <a:bodyPr/>
                    <a:lstStyle/>
                    <a:p>
                      <a:r>
                        <a:rPr lang="en-US" sz="2400">
                          <a:latin typeface="+mj-lt"/>
                          <a:cs typeface="Times New Roman" panose="02020603050405020304" pitchFamily="18" charset="0"/>
                        </a:rPr>
                        <a:t>Character 2</a:t>
                      </a:r>
                      <a:endParaRPr lang="en-US" sz="2400" dirty="0">
                        <a:latin typeface="+mj-lt"/>
                        <a:cs typeface="Times New Roman" panose="02020603050405020304" pitchFamily="18" charset="0"/>
                      </a:endParaRPr>
                    </a:p>
                  </a:txBody>
                  <a:tcPr/>
                </a:tc>
                <a:tc>
                  <a:txBody>
                    <a:bodyPr/>
                    <a:lstStyle/>
                    <a:p>
                      <a:pPr algn="r"/>
                      <a:r>
                        <a:rPr lang="en-US" sz="2400">
                          <a:latin typeface="+mj-lt"/>
                          <a:cs typeface="Times New Roman" panose="02020603050405020304" pitchFamily="18" charset="0"/>
                        </a:rPr>
                        <a:t>$28,990</a:t>
                      </a:r>
                      <a:endParaRPr lang="en-US" sz="2400" dirty="0">
                        <a:latin typeface="+mj-lt"/>
                        <a:cs typeface="Times New Roman" panose="02020603050405020304" pitchFamily="18" charset="0"/>
                      </a:endParaRPr>
                    </a:p>
                  </a:txBody>
                  <a:tcPr/>
                </a:tc>
                <a:tc>
                  <a:txBody>
                    <a:bodyPr/>
                    <a:lstStyle/>
                    <a:p>
                      <a:pPr algn="r"/>
                      <a:r>
                        <a:rPr lang="en-US" sz="2400">
                          <a:latin typeface="+mj-lt"/>
                          <a:cs typeface="Times New Roman" panose="02020603050405020304" pitchFamily="18" charset="0"/>
                        </a:rPr>
                        <a:t>$29,490</a:t>
                      </a:r>
                      <a:endParaRPr lang="en-US" sz="2400" dirty="0">
                        <a:latin typeface="+mj-lt"/>
                        <a:cs typeface="Times New Roman" panose="02020603050405020304" pitchFamily="18" charset="0"/>
                      </a:endParaRPr>
                    </a:p>
                  </a:txBody>
                  <a:tcPr/>
                </a:tc>
                <a:tc>
                  <a:txBody>
                    <a:bodyPr/>
                    <a:lstStyle/>
                    <a:p>
                      <a:pPr algn="r"/>
                      <a:r>
                        <a:rPr lang="en-US" sz="2400">
                          <a:latin typeface="+mj-lt"/>
                          <a:cs typeface="Times New Roman" panose="02020603050405020304" pitchFamily="18" charset="0"/>
                        </a:rPr>
                        <a:t>$500</a:t>
                      </a:r>
                      <a:endParaRPr lang="en-US" sz="2400" dirty="0">
                        <a:latin typeface="+mj-lt"/>
                        <a:cs typeface="Times New Roman" panose="02020603050405020304" pitchFamily="18" charset="0"/>
                      </a:endParaRPr>
                    </a:p>
                  </a:txBody>
                  <a:tcPr/>
                </a:tc>
                <a:extLst>
                  <a:ext uri="{0D108BD9-81ED-4DB2-BD59-A6C34878D82A}">
                    <a16:rowId xmlns:a16="http://schemas.microsoft.com/office/drawing/2014/main" val="2799408382"/>
                  </a:ext>
                </a:extLst>
              </a:tr>
            </a:tbl>
          </a:graphicData>
        </a:graphic>
      </p:graphicFrame>
    </p:spTree>
    <p:extLst>
      <p:ext uri="{BB962C8B-B14F-4D97-AF65-F5344CB8AC3E}">
        <p14:creationId xmlns:p14="http://schemas.microsoft.com/office/powerpoint/2010/main" val="237202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229600" cy="1143000"/>
          </a:xfrm>
        </p:spPr>
        <p:txBody>
          <a:bodyPr>
            <a:normAutofit fontScale="90000"/>
          </a:bodyPr>
          <a:lstStyle/>
          <a:p>
            <a:pPr algn="ctr"/>
            <a:r>
              <a:rPr lang="en-US" dirty="0">
                <a:cs typeface="Times New Roman" panose="02020603050405020304" pitchFamily="18" charset="0"/>
              </a:rPr>
              <a:t>Budget Breakdown </a:t>
            </a:r>
            <a:br>
              <a:rPr lang="en-US" dirty="0">
                <a:cs typeface="Times New Roman" panose="02020603050405020304" pitchFamily="18" charset="0"/>
              </a:rPr>
            </a:br>
            <a:r>
              <a:rPr lang="en-US" dirty="0">
                <a:cs typeface="Times New Roman" panose="02020603050405020304" pitchFamily="18" charset="0"/>
              </a:rPr>
              <a:t>Character 3</a:t>
            </a:r>
          </a:p>
        </p:txBody>
      </p:sp>
      <p:sp>
        <p:nvSpPr>
          <p:cNvPr id="7" name="Content Placeholder 6"/>
          <p:cNvSpPr>
            <a:spLocks noGrp="1"/>
          </p:cNvSpPr>
          <p:nvPr>
            <p:ph idx="1"/>
          </p:nvPr>
        </p:nvSpPr>
        <p:spPr>
          <a:xfrm>
            <a:off x="380998" y="4085990"/>
            <a:ext cx="8458202" cy="2772009"/>
          </a:xfrm>
        </p:spPr>
        <p:txBody>
          <a:bodyPr>
            <a:normAutofit fontScale="25000" lnSpcReduction="20000"/>
          </a:bodyPr>
          <a:lstStyle/>
          <a:p>
            <a:pPr marL="0" indent="0">
              <a:buNone/>
            </a:pPr>
            <a:endParaRPr lang="en-US" dirty="0"/>
          </a:p>
          <a:p>
            <a:pPr>
              <a:buFont typeface="Wingdings" panose="05000000000000000000" pitchFamily="2" charset="2"/>
              <a:buChar char="q"/>
            </a:pPr>
            <a:r>
              <a:rPr lang="en-US" sz="7200" b="1" dirty="0">
                <a:latin typeface="+mn-lt"/>
                <a:cs typeface="Times New Roman" panose="02020603050405020304" pitchFamily="18" charset="0"/>
              </a:rPr>
              <a:t>County General Fund:</a:t>
            </a:r>
            <a:r>
              <a:rPr lang="en-US" sz="7200" dirty="0">
                <a:latin typeface="+mn-lt"/>
                <a:cs typeface="Times New Roman" panose="02020603050405020304" pitchFamily="18" charset="0"/>
              </a:rPr>
              <a:t> increase for chargebacks &amp; CAM charges</a:t>
            </a:r>
            <a:endParaRPr lang="en-US" sz="7200" b="1" u="sng" dirty="0">
              <a:latin typeface="+mn-lt"/>
              <a:cs typeface="Times New Roman" panose="02020603050405020304" pitchFamily="18" charset="0"/>
            </a:endParaRPr>
          </a:p>
          <a:p>
            <a:pPr>
              <a:buFont typeface="Wingdings" panose="05000000000000000000" pitchFamily="2" charset="2"/>
              <a:buChar char="q"/>
            </a:pPr>
            <a:r>
              <a:rPr lang="en-US" sz="7200" b="1" dirty="0">
                <a:latin typeface="+mn-lt"/>
                <a:cs typeface="Times New Roman" panose="02020603050405020304" pitchFamily="18" charset="0"/>
              </a:rPr>
              <a:t>Supplemental Public Defender Fund: </a:t>
            </a:r>
            <a:r>
              <a:rPr lang="en-US" sz="7200" dirty="0">
                <a:latin typeface="+mn-lt"/>
                <a:cs typeface="Times New Roman" panose="02020603050405020304" pitchFamily="18" charset="0"/>
              </a:rPr>
              <a:t>contractual one-time expenses as limited by Public Defender Commission rules</a:t>
            </a:r>
          </a:p>
          <a:p>
            <a:pPr>
              <a:buFont typeface="Wingdings" panose="05000000000000000000" pitchFamily="2" charset="2"/>
              <a:buChar char="q"/>
            </a:pPr>
            <a:r>
              <a:rPr lang="en-US" sz="7200" b="1" dirty="0">
                <a:latin typeface="+mn-lt"/>
                <a:cs typeface="Times New Roman" panose="02020603050405020304" pitchFamily="18" charset="0"/>
              </a:rPr>
              <a:t>Federal Grants: </a:t>
            </a:r>
            <a:r>
              <a:rPr lang="en-US" sz="7200" dirty="0">
                <a:latin typeface="+mn-lt"/>
                <a:cs typeface="Times New Roman" panose="02020603050405020304" pitchFamily="18" charset="0"/>
              </a:rPr>
              <a:t>Title IV-E Program based on TPR/CHINS caseloads &amp; Justice &amp; Mental Health Quality of Life Program</a:t>
            </a:r>
          </a:p>
          <a:p>
            <a:pPr>
              <a:buFont typeface="Wingdings" panose="05000000000000000000" pitchFamily="2" charset="2"/>
              <a:buChar char="q"/>
            </a:pPr>
            <a:r>
              <a:rPr lang="en-US" sz="7200" b="1" dirty="0">
                <a:latin typeface="+mn-lt"/>
                <a:cs typeface="Times New Roman" panose="02020603050405020304" pitchFamily="18" charset="0"/>
              </a:rPr>
              <a:t>State Grants: </a:t>
            </a:r>
            <a:r>
              <a:rPr lang="en-US" sz="7200" dirty="0">
                <a:latin typeface="+mn-lt"/>
                <a:cs typeface="Times New Roman" panose="02020603050405020304" pitchFamily="18" charset="0"/>
              </a:rPr>
              <a:t>potential awards</a:t>
            </a:r>
          </a:p>
          <a:p>
            <a:pPr>
              <a:buFont typeface="Wingdings" panose="05000000000000000000" pitchFamily="2" charset="2"/>
              <a:buChar char="q"/>
            </a:pPr>
            <a:r>
              <a:rPr lang="en-US" sz="7200" b="1" dirty="0">
                <a:latin typeface="+mn-lt"/>
                <a:cs typeface="Times New Roman" panose="02020603050405020304" pitchFamily="18" charset="0"/>
              </a:rPr>
              <a:t>County Grants: </a:t>
            </a:r>
            <a:r>
              <a:rPr lang="en-US" sz="7200" dirty="0">
                <a:latin typeface="+mn-lt"/>
                <a:cs typeface="Times New Roman" panose="02020603050405020304" pitchFamily="18" charset="0"/>
              </a:rPr>
              <a:t>potential awards</a:t>
            </a:r>
          </a:p>
        </p:txBody>
      </p:sp>
      <p:graphicFrame>
        <p:nvGraphicFramePr>
          <p:cNvPr id="8" name="Table 8">
            <a:extLst>
              <a:ext uri="{FF2B5EF4-FFF2-40B4-BE49-F238E27FC236}">
                <a16:creationId xmlns:a16="http://schemas.microsoft.com/office/drawing/2014/main" id="{195752A7-CE54-4E08-9465-0BF5106F76D7}"/>
              </a:ext>
            </a:extLst>
          </p:cNvPr>
          <p:cNvGraphicFramePr>
            <a:graphicFrameLocks noGrp="1"/>
          </p:cNvGraphicFramePr>
          <p:nvPr>
            <p:extLst>
              <p:ext uri="{D42A27DB-BD31-4B8C-83A1-F6EECF244321}">
                <p14:modId xmlns:p14="http://schemas.microsoft.com/office/powerpoint/2010/main" val="333052400"/>
              </p:ext>
            </p:extLst>
          </p:nvPr>
        </p:nvGraphicFramePr>
        <p:xfrm>
          <a:off x="609600" y="1378812"/>
          <a:ext cx="8001000" cy="2707179"/>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847182537"/>
                    </a:ext>
                  </a:extLst>
                </a:gridCol>
                <a:gridCol w="1447800">
                  <a:extLst>
                    <a:ext uri="{9D8B030D-6E8A-4147-A177-3AD203B41FA5}">
                      <a16:colId xmlns:a16="http://schemas.microsoft.com/office/drawing/2014/main" val="2955973305"/>
                    </a:ext>
                  </a:extLst>
                </a:gridCol>
                <a:gridCol w="1510825">
                  <a:extLst>
                    <a:ext uri="{9D8B030D-6E8A-4147-A177-3AD203B41FA5}">
                      <a16:colId xmlns:a16="http://schemas.microsoft.com/office/drawing/2014/main" val="3666077257"/>
                    </a:ext>
                  </a:extLst>
                </a:gridCol>
                <a:gridCol w="1308575">
                  <a:extLst>
                    <a:ext uri="{9D8B030D-6E8A-4147-A177-3AD203B41FA5}">
                      <a16:colId xmlns:a16="http://schemas.microsoft.com/office/drawing/2014/main" val="2897736721"/>
                    </a:ext>
                  </a:extLst>
                </a:gridCol>
              </a:tblGrid>
              <a:tr h="656818">
                <a:tc>
                  <a:txBody>
                    <a:bodyPr/>
                    <a:lstStyle/>
                    <a:p>
                      <a:pPr algn="ctr"/>
                      <a:r>
                        <a:rPr lang="en-US" b="0" dirty="0">
                          <a:latin typeface="+mj-lt"/>
                        </a:rPr>
                        <a:t>Fund</a:t>
                      </a:r>
                    </a:p>
                  </a:txBody>
                  <a:tcPr/>
                </a:tc>
                <a:tc>
                  <a:txBody>
                    <a:bodyPr/>
                    <a:lstStyle/>
                    <a:p>
                      <a:pPr algn="ctr"/>
                      <a:r>
                        <a:rPr lang="en-US" b="0" dirty="0">
                          <a:latin typeface="+mj-lt"/>
                        </a:rPr>
                        <a:t>2024 Budget</a:t>
                      </a:r>
                    </a:p>
                  </a:txBody>
                  <a:tcPr/>
                </a:tc>
                <a:tc>
                  <a:txBody>
                    <a:bodyPr/>
                    <a:lstStyle/>
                    <a:p>
                      <a:pPr algn="ctr"/>
                      <a:r>
                        <a:rPr lang="en-US" b="0" dirty="0">
                          <a:latin typeface="+mj-lt"/>
                        </a:rPr>
                        <a:t>2025 Budget</a:t>
                      </a:r>
                    </a:p>
                  </a:txBody>
                  <a:tcPr/>
                </a:tc>
                <a:tc>
                  <a:txBody>
                    <a:bodyPr/>
                    <a:lstStyle/>
                    <a:p>
                      <a:pPr algn="ctr"/>
                      <a:r>
                        <a:rPr lang="en-US" b="0" dirty="0">
                          <a:latin typeface="+mj-lt"/>
                        </a:rPr>
                        <a:t>Change</a:t>
                      </a:r>
                    </a:p>
                  </a:txBody>
                  <a:tcPr/>
                </a:tc>
                <a:extLst>
                  <a:ext uri="{0D108BD9-81ED-4DB2-BD59-A6C34878D82A}">
                    <a16:rowId xmlns:a16="http://schemas.microsoft.com/office/drawing/2014/main" val="1372913788"/>
                  </a:ext>
                </a:extLst>
              </a:tr>
              <a:tr h="375325">
                <a:tc>
                  <a:txBody>
                    <a:bodyPr/>
                    <a:lstStyle/>
                    <a:p>
                      <a:r>
                        <a:rPr lang="en-US" dirty="0">
                          <a:latin typeface="+mj-lt"/>
                        </a:rPr>
                        <a:t>County General</a:t>
                      </a:r>
                    </a:p>
                  </a:txBody>
                  <a:tcPr/>
                </a:tc>
                <a:tc>
                  <a:txBody>
                    <a:bodyPr/>
                    <a:lstStyle/>
                    <a:p>
                      <a:pPr algn="r"/>
                      <a:r>
                        <a:rPr lang="en-US" dirty="0">
                          <a:latin typeface="+mj-lt"/>
                        </a:rPr>
                        <a:t>$5,647,755</a:t>
                      </a:r>
                    </a:p>
                  </a:txBody>
                  <a:tcPr/>
                </a:tc>
                <a:tc>
                  <a:txBody>
                    <a:bodyPr/>
                    <a:lstStyle/>
                    <a:p>
                      <a:pPr algn="r"/>
                      <a:r>
                        <a:rPr lang="en-US" dirty="0">
                          <a:latin typeface="+mj-lt"/>
                        </a:rPr>
                        <a:t>$6,560,264</a:t>
                      </a:r>
                    </a:p>
                  </a:txBody>
                  <a:tcPr/>
                </a:tc>
                <a:tc>
                  <a:txBody>
                    <a:bodyPr/>
                    <a:lstStyle/>
                    <a:p>
                      <a:pPr algn="r"/>
                      <a:r>
                        <a:rPr lang="en-US" dirty="0">
                          <a:latin typeface="+mj-lt"/>
                        </a:rPr>
                        <a:t>$912,509</a:t>
                      </a:r>
                    </a:p>
                  </a:txBody>
                  <a:tcPr/>
                </a:tc>
                <a:extLst>
                  <a:ext uri="{0D108BD9-81ED-4DB2-BD59-A6C34878D82A}">
                    <a16:rowId xmlns:a16="http://schemas.microsoft.com/office/drawing/2014/main" val="4168481958"/>
                  </a:ext>
                </a:extLst>
              </a:tr>
              <a:tr h="462193">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en-US" dirty="0">
                          <a:latin typeface="+mj-lt"/>
                        </a:rPr>
                        <a:t>Supplemental Public Defender </a:t>
                      </a:r>
                    </a:p>
                  </a:txBody>
                  <a:tcPr/>
                </a:tc>
                <a:tc>
                  <a:txBody>
                    <a:bodyPr/>
                    <a:lstStyle/>
                    <a:p>
                      <a:pPr algn="r"/>
                      <a:r>
                        <a:rPr lang="en-US" dirty="0">
                          <a:latin typeface="+mj-lt"/>
                        </a:rPr>
                        <a:t>$125,400</a:t>
                      </a:r>
                    </a:p>
                  </a:txBody>
                  <a:tcPr/>
                </a:tc>
                <a:tc>
                  <a:txBody>
                    <a:bodyPr/>
                    <a:lstStyle/>
                    <a:p>
                      <a:pPr algn="r"/>
                      <a:r>
                        <a:rPr lang="en-US" dirty="0">
                          <a:latin typeface="+mj-lt"/>
                        </a:rPr>
                        <a:t>$60,000</a:t>
                      </a:r>
                    </a:p>
                  </a:txBody>
                  <a:tcPr/>
                </a:tc>
                <a:tc>
                  <a:txBody>
                    <a:bodyPr/>
                    <a:lstStyle/>
                    <a:p>
                      <a:pPr algn="r"/>
                      <a:r>
                        <a:rPr lang="en-US" dirty="0">
                          <a:latin typeface="+mj-lt"/>
                        </a:rPr>
                        <a:t>($65,400)</a:t>
                      </a:r>
                    </a:p>
                  </a:txBody>
                  <a:tcPr/>
                </a:tc>
                <a:extLst>
                  <a:ext uri="{0D108BD9-81ED-4DB2-BD59-A6C34878D82A}">
                    <a16:rowId xmlns:a16="http://schemas.microsoft.com/office/drawing/2014/main" val="2558471856"/>
                  </a:ext>
                </a:extLst>
              </a:tr>
              <a:tr h="462193">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en-US" dirty="0">
                          <a:latin typeface="+mj-lt"/>
                        </a:rPr>
                        <a:t>Federal Grants </a:t>
                      </a:r>
                    </a:p>
                  </a:txBody>
                  <a:tcPr/>
                </a:tc>
                <a:tc>
                  <a:txBody>
                    <a:bodyPr/>
                    <a:lstStyle/>
                    <a:p>
                      <a:pPr algn="r"/>
                      <a:r>
                        <a:rPr lang="en-US" dirty="0">
                          <a:latin typeface="+mj-lt"/>
                        </a:rPr>
                        <a:t>$939,500</a:t>
                      </a:r>
                    </a:p>
                  </a:txBody>
                  <a:tcPr/>
                </a:tc>
                <a:tc>
                  <a:txBody>
                    <a:bodyPr/>
                    <a:lstStyle/>
                    <a:p>
                      <a:pPr algn="r"/>
                      <a:r>
                        <a:rPr lang="en-US" dirty="0">
                          <a:latin typeface="+mj-lt"/>
                        </a:rPr>
                        <a:t>$295,000</a:t>
                      </a:r>
                    </a:p>
                  </a:txBody>
                  <a:tcPr/>
                </a:tc>
                <a:tc>
                  <a:txBody>
                    <a:bodyPr/>
                    <a:lstStyle/>
                    <a:p>
                      <a:pPr algn="r"/>
                      <a:r>
                        <a:rPr lang="en-US" dirty="0">
                          <a:latin typeface="+mj-lt"/>
                        </a:rPr>
                        <a:t>($644,500)</a:t>
                      </a:r>
                    </a:p>
                  </a:txBody>
                  <a:tcPr/>
                </a:tc>
                <a:extLst>
                  <a:ext uri="{0D108BD9-81ED-4DB2-BD59-A6C34878D82A}">
                    <a16:rowId xmlns:a16="http://schemas.microsoft.com/office/drawing/2014/main" val="3779043866"/>
                  </a:ext>
                </a:extLst>
              </a:tr>
              <a:tr h="375325">
                <a:tc>
                  <a:txBody>
                    <a:bodyPr/>
                    <a:lstStyle/>
                    <a:p>
                      <a:r>
                        <a:rPr lang="en-US" dirty="0">
                          <a:latin typeface="+mj-lt"/>
                        </a:rPr>
                        <a:t>State Grants </a:t>
                      </a:r>
                    </a:p>
                  </a:txBody>
                  <a:tcPr/>
                </a:tc>
                <a:tc>
                  <a:txBody>
                    <a:bodyPr/>
                    <a:lstStyle/>
                    <a:p>
                      <a:pPr algn="r"/>
                      <a:r>
                        <a:rPr lang="en-US" dirty="0">
                          <a:latin typeface="+mj-lt"/>
                        </a:rPr>
                        <a:t>$5,000</a:t>
                      </a:r>
                    </a:p>
                  </a:txBody>
                  <a:tcPr/>
                </a:tc>
                <a:tc>
                  <a:txBody>
                    <a:bodyPr/>
                    <a:lstStyle/>
                    <a:p>
                      <a:pPr algn="r"/>
                      <a:r>
                        <a:rPr lang="en-US" dirty="0">
                          <a:latin typeface="+mj-lt"/>
                        </a:rPr>
                        <a:t>$5,000</a:t>
                      </a:r>
                    </a:p>
                  </a:txBody>
                  <a:tcPr/>
                </a:tc>
                <a:tc>
                  <a:txBody>
                    <a:bodyPr/>
                    <a:lstStyle/>
                    <a:p>
                      <a:pPr algn="r"/>
                      <a:r>
                        <a:rPr lang="en-US" dirty="0">
                          <a:latin typeface="+mj-lt"/>
                        </a:rPr>
                        <a:t>$0</a:t>
                      </a:r>
                    </a:p>
                  </a:txBody>
                  <a:tcPr/>
                </a:tc>
                <a:extLst>
                  <a:ext uri="{0D108BD9-81ED-4DB2-BD59-A6C34878D82A}">
                    <a16:rowId xmlns:a16="http://schemas.microsoft.com/office/drawing/2014/main" val="457502379"/>
                  </a:ext>
                </a:extLst>
              </a:tr>
              <a:tr h="375325">
                <a:tc>
                  <a:txBody>
                    <a:bodyPr/>
                    <a:lstStyle/>
                    <a:p>
                      <a:r>
                        <a:rPr lang="en-US" dirty="0">
                          <a:latin typeface="+mj-lt"/>
                        </a:rPr>
                        <a:t>County Grants </a:t>
                      </a:r>
                    </a:p>
                  </a:txBody>
                  <a:tcPr/>
                </a:tc>
                <a:tc>
                  <a:txBody>
                    <a:bodyPr/>
                    <a:lstStyle/>
                    <a:p>
                      <a:pPr algn="r"/>
                      <a:r>
                        <a:rPr lang="en-US" dirty="0">
                          <a:latin typeface="+mj-lt"/>
                        </a:rPr>
                        <a:t>$15,000</a:t>
                      </a:r>
                    </a:p>
                  </a:txBody>
                  <a:tcPr/>
                </a:tc>
                <a:tc>
                  <a:txBody>
                    <a:bodyPr/>
                    <a:lstStyle/>
                    <a:p>
                      <a:pPr algn="r"/>
                      <a:r>
                        <a:rPr lang="en-US" dirty="0">
                          <a:latin typeface="+mj-lt"/>
                        </a:rPr>
                        <a:t>$15,000</a:t>
                      </a:r>
                    </a:p>
                  </a:txBody>
                  <a:tcPr/>
                </a:tc>
                <a:tc>
                  <a:txBody>
                    <a:bodyPr/>
                    <a:lstStyle/>
                    <a:p>
                      <a:pPr algn="r"/>
                      <a:r>
                        <a:rPr lang="en-US" dirty="0">
                          <a:latin typeface="+mj-lt"/>
                        </a:rPr>
                        <a:t>$0</a:t>
                      </a:r>
                    </a:p>
                  </a:txBody>
                  <a:tcPr/>
                </a:tc>
                <a:extLst>
                  <a:ext uri="{0D108BD9-81ED-4DB2-BD59-A6C34878D82A}">
                    <a16:rowId xmlns:a16="http://schemas.microsoft.com/office/drawing/2014/main" val="2037325844"/>
                  </a:ext>
                </a:extLst>
              </a:tr>
            </a:tbl>
          </a:graphicData>
        </a:graphic>
      </p:graphicFrame>
    </p:spTree>
    <p:extLst>
      <p:ext uri="{BB962C8B-B14F-4D97-AF65-F5344CB8AC3E}">
        <p14:creationId xmlns:p14="http://schemas.microsoft.com/office/powerpoint/2010/main" val="152973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229600" cy="1143000"/>
          </a:xfrm>
        </p:spPr>
        <p:txBody>
          <a:bodyPr>
            <a:normAutofit fontScale="90000"/>
          </a:bodyPr>
          <a:lstStyle/>
          <a:p>
            <a:pPr algn="ctr"/>
            <a:r>
              <a:rPr lang="en-US" dirty="0">
                <a:cs typeface="Times New Roman" panose="02020603050405020304" pitchFamily="18" charset="0"/>
              </a:rPr>
              <a:t>Budget Breakdown </a:t>
            </a:r>
            <a:br>
              <a:rPr lang="en-US" dirty="0">
                <a:cs typeface="Times New Roman" panose="02020603050405020304" pitchFamily="18" charset="0"/>
              </a:rPr>
            </a:br>
            <a:r>
              <a:rPr lang="en-US" dirty="0">
                <a:cs typeface="Times New Roman" panose="02020603050405020304" pitchFamily="18" charset="0"/>
              </a:rPr>
              <a:t>Character 4 </a:t>
            </a:r>
          </a:p>
        </p:txBody>
      </p:sp>
      <p:sp>
        <p:nvSpPr>
          <p:cNvPr id="7" name="Content Placeholder 6"/>
          <p:cNvSpPr>
            <a:spLocks noGrp="1"/>
          </p:cNvSpPr>
          <p:nvPr>
            <p:ph idx="1"/>
          </p:nvPr>
        </p:nvSpPr>
        <p:spPr>
          <a:xfrm>
            <a:off x="609600" y="3179543"/>
            <a:ext cx="7772400" cy="2840257"/>
          </a:xfrm>
        </p:spPr>
        <p:txBody>
          <a:bodyPr>
            <a:normAutofit/>
          </a:bodyPr>
          <a:lstStyle/>
          <a:p>
            <a:pPr marL="0" indent="0">
              <a:buNone/>
            </a:pPr>
            <a:endParaRPr lang="en-US" dirty="0"/>
          </a:p>
          <a:p>
            <a:pPr marL="0" indent="0">
              <a:buNone/>
            </a:pPr>
            <a:r>
              <a:rPr lang="en-US" sz="2400" dirty="0">
                <a:cs typeface="Times New Roman" panose="02020603050405020304" pitchFamily="18" charset="0"/>
              </a:rPr>
              <a:t>County General Fund </a:t>
            </a:r>
          </a:p>
          <a:p>
            <a:pPr>
              <a:buFont typeface="Wingdings" panose="05000000000000000000" pitchFamily="2" charset="2"/>
              <a:buChar char="q"/>
            </a:pPr>
            <a:r>
              <a:rPr lang="en-US" dirty="0">
                <a:cs typeface="Times New Roman" panose="02020603050405020304" pitchFamily="18" charset="0"/>
              </a:rPr>
              <a:t>Office &amp; IT equipment</a:t>
            </a:r>
            <a:endParaRPr lang="en-US" b="1" dirty="0">
              <a:cs typeface="Times New Roman" panose="02020603050405020304" pitchFamily="18" charset="0"/>
            </a:endParaRPr>
          </a:p>
          <a:p>
            <a:pPr marL="0" indent="0">
              <a:buNone/>
            </a:pPr>
            <a:r>
              <a:rPr lang="en-US" sz="2400" dirty="0">
                <a:cs typeface="Times New Roman" panose="02020603050405020304" pitchFamily="18" charset="0"/>
              </a:rPr>
              <a:t>Federal Grants </a:t>
            </a:r>
          </a:p>
          <a:p>
            <a:pPr>
              <a:buFont typeface="Wingdings" panose="05000000000000000000" pitchFamily="2" charset="2"/>
              <a:buChar char="q"/>
            </a:pPr>
            <a:r>
              <a:rPr lang="en-US" dirty="0">
                <a:cs typeface="Times New Roman" panose="02020603050405020304" pitchFamily="18" charset="0"/>
              </a:rPr>
              <a:t>Title IV-E incentive program determined by TPR/CHINS caseloads.  Funding for office &amp; IT equipment.</a:t>
            </a:r>
          </a:p>
        </p:txBody>
      </p:sp>
      <p:graphicFrame>
        <p:nvGraphicFramePr>
          <p:cNvPr id="8" name="Table 8">
            <a:extLst>
              <a:ext uri="{FF2B5EF4-FFF2-40B4-BE49-F238E27FC236}">
                <a16:creationId xmlns:a16="http://schemas.microsoft.com/office/drawing/2014/main" id="{195752A7-CE54-4E08-9465-0BF5106F76D7}"/>
              </a:ext>
            </a:extLst>
          </p:cNvPr>
          <p:cNvGraphicFramePr>
            <a:graphicFrameLocks noGrp="1"/>
          </p:cNvGraphicFramePr>
          <p:nvPr>
            <p:extLst>
              <p:ext uri="{D42A27DB-BD31-4B8C-83A1-F6EECF244321}">
                <p14:modId xmlns:p14="http://schemas.microsoft.com/office/powerpoint/2010/main" val="700225223"/>
              </p:ext>
            </p:extLst>
          </p:nvPr>
        </p:nvGraphicFramePr>
        <p:xfrm>
          <a:off x="609600" y="1524000"/>
          <a:ext cx="7772400" cy="1447798"/>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847182537"/>
                    </a:ext>
                  </a:extLst>
                </a:gridCol>
                <a:gridCol w="1676400">
                  <a:extLst>
                    <a:ext uri="{9D8B030D-6E8A-4147-A177-3AD203B41FA5}">
                      <a16:colId xmlns:a16="http://schemas.microsoft.com/office/drawing/2014/main" val="2955973305"/>
                    </a:ext>
                  </a:extLst>
                </a:gridCol>
                <a:gridCol w="1828800">
                  <a:extLst>
                    <a:ext uri="{9D8B030D-6E8A-4147-A177-3AD203B41FA5}">
                      <a16:colId xmlns:a16="http://schemas.microsoft.com/office/drawing/2014/main" val="3666077257"/>
                    </a:ext>
                  </a:extLst>
                </a:gridCol>
                <a:gridCol w="1295400">
                  <a:extLst>
                    <a:ext uri="{9D8B030D-6E8A-4147-A177-3AD203B41FA5}">
                      <a16:colId xmlns:a16="http://schemas.microsoft.com/office/drawing/2014/main" val="2897736721"/>
                    </a:ext>
                  </a:extLst>
                </a:gridCol>
              </a:tblGrid>
              <a:tr h="670672">
                <a:tc>
                  <a:txBody>
                    <a:bodyPr/>
                    <a:lstStyle/>
                    <a:p>
                      <a:pPr algn="ctr"/>
                      <a:r>
                        <a:rPr lang="en-US" b="0" dirty="0">
                          <a:latin typeface="+mn-lt"/>
                        </a:rPr>
                        <a:t>Fund</a:t>
                      </a:r>
                    </a:p>
                  </a:txBody>
                  <a:tcPr/>
                </a:tc>
                <a:tc>
                  <a:txBody>
                    <a:bodyPr/>
                    <a:lstStyle/>
                    <a:p>
                      <a:pPr algn="ctr"/>
                      <a:r>
                        <a:rPr lang="en-US" b="0" dirty="0">
                          <a:latin typeface="+mn-lt"/>
                        </a:rPr>
                        <a:t>2024 Budget</a:t>
                      </a:r>
                    </a:p>
                  </a:txBody>
                  <a:tcPr/>
                </a:tc>
                <a:tc>
                  <a:txBody>
                    <a:bodyPr/>
                    <a:lstStyle/>
                    <a:p>
                      <a:pPr algn="ctr"/>
                      <a:r>
                        <a:rPr lang="en-US" b="0" dirty="0">
                          <a:latin typeface="+mn-lt"/>
                        </a:rPr>
                        <a:t>2025 Budget</a:t>
                      </a:r>
                    </a:p>
                  </a:txBody>
                  <a:tcPr/>
                </a:tc>
                <a:tc>
                  <a:txBody>
                    <a:bodyPr/>
                    <a:lstStyle/>
                    <a:p>
                      <a:pPr algn="ctr"/>
                      <a:r>
                        <a:rPr lang="en-US" b="0" dirty="0">
                          <a:latin typeface="+mn-lt"/>
                        </a:rPr>
                        <a:t>Change</a:t>
                      </a:r>
                    </a:p>
                  </a:txBody>
                  <a:tcPr/>
                </a:tc>
                <a:extLst>
                  <a:ext uri="{0D108BD9-81ED-4DB2-BD59-A6C34878D82A}">
                    <a16:rowId xmlns:a16="http://schemas.microsoft.com/office/drawing/2014/main" val="1372913788"/>
                  </a:ext>
                </a:extLst>
              </a:tr>
              <a:tr h="388563">
                <a:tc>
                  <a:txBody>
                    <a:bodyPr/>
                    <a:lstStyle/>
                    <a:p>
                      <a:r>
                        <a:rPr lang="en-US" dirty="0">
                          <a:latin typeface="+mn-lt"/>
                        </a:rPr>
                        <a:t>County General </a:t>
                      </a:r>
                    </a:p>
                  </a:txBody>
                  <a:tcPr/>
                </a:tc>
                <a:tc>
                  <a:txBody>
                    <a:bodyPr/>
                    <a:lstStyle/>
                    <a:p>
                      <a:pPr algn="r"/>
                      <a:r>
                        <a:rPr lang="en-US" dirty="0">
                          <a:latin typeface="+mn-lt"/>
                        </a:rPr>
                        <a:t>$30,000</a:t>
                      </a:r>
                    </a:p>
                  </a:txBody>
                  <a:tcPr/>
                </a:tc>
                <a:tc>
                  <a:txBody>
                    <a:bodyPr/>
                    <a:lstStyle/>
                    <a:p>
                      <a:pPr algn="r"/>
                      <a:r>
                        <a:rPr lang="en-US" dirty="0">
                          <a:latin typeface="+mn-lt"/>
                        </a:rPr>
                        <a:t>$30,000</a:t>
                      </a:r>
                    </a:p>
                  </a:txBody>
                  <a:tcPr/>
                </a:tc>
                <a:tc>
                  <a:txBody>
                    <a:bodyPr/>
                    <a:lstStyle/>
                    <a:p>
                      <a:pPr algn="r"/>
                      <a:r>
                        <a:rPr lang="en-US" dirty="0">
                          <a:latin typeface="+mn-lt"/>
                        </a:rPr>
                        <a:t>$0</a:t>
                      </a:r>
                    </a:p>
                  </a:txBody>
                  <a:tcPr/>
                </a:tc>
                <a:extLst>
                  <a:ext uri="{0D108BD9-81ED-4DB2-BD59-A6C34878D82A}">
                    <a16:rowId xmlns:a16="http://schemas.microsoft.com/office/drawing/2014/main" val="3779043866"/>
                  </a:ext>
                </a:extLst>
              </a:tr>
              <a:tr h="388563">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en-US" dirty="0">
                          <a:latin typeface="+mn-lt"/>
                        </a:rPr>
                        <a:t>Federal Grants </a:t>
                      </a:r>
                    </a:p>
                  </a:txBody>
                  <a:tcPr/>
                </a:tc>
                <a:tc>
                  <a:txBody>
                    <a:bodyPr/>
                    <a:lstStyle/>
                    <a:p>
                      <a:pPr algn="r"/>
                      <a:r>
                        <a:rPr lang="en-US" dirty="0">
                          <a:latin typeface="+mn-lt"/>
                        </a:rPr>
                        <a:t>$50,000</a:t>
                      </a:r>
                    </a:p>
                  </a:txBody>
                  <a:tcPr/>
                </a:tc>
                <a:tc>
                  <a:txBody>
                    <a:bodyPr/>
                    <a:lstStyle/>
                    <a:p>
                      <a:pPr algn="r"/>
                      <a:r>
                        <a:rPr lang="en-US" dirty="0">
                          <a:latin typeface="+mn-lt"/>
                        </a:rPr>
                        <a:t>$25,000</a:t>
                      </a:r>
                    </a:p>
                  </a:txBody>
                  <a:tcPr/>
                </a:tc>
                <a:tc>
                  <a:txBody>
                    <a:bodyPr/>
                    <a:lstStyle/>
                    <a:p>
                      <a:pPr algn="r"/>
                      <a:r>
                        <a:rPr lang="en-US" dirty="0">
                          <a:latin typeface="+mn-lt"/>
                        </a:rPr>
                        <a:t>($25,000)</a:t>
                      </a:r>
                    </a:p>
                  </a:txBody>
                  <a:tcPr/>
                </a:tc>
                <a:extLst>
                  <a:ext uri="{0D108BD9-81ED-4DB2-BD59-A6C34878D82A}">
                    <a16:rowId xmlns:a16="http://schemas.microsoft.com/office/drawing/2014/main" val="457502379"/>
                  </a:ext>
                </a:extLst>
              </a:tr>
            </a:tbl>
          </a:graphicData>
        </a:graphic>
      </p:graphicFrame>
    </p:spTree>
    <p:extLst>
      <p:ext uri="{BB962C8B-B14F-4D97-AF65-F5344CB8AC3E}">
        <p14:creationId xmlns:p14="http://schemas.microsoft.com/office/powerpoint/2010/main" val="4112736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533400" y="228600"/>
            <a:ext cx="8001000" cy="1219200"/>
          </a:xfrm>
        </p:spPr>
        <p:txBody>
          <a:bodyPr>
            <a:normAutofit/>
          </a:bodyPr>
          <a:lstStyle/>
          <a:p>
            <a:r>
              <a:rPr lang="en-US" sz="2400" dirty="0">
                <a:solidFill>
                  <a:schemeClr val="accent1">
                    <a:lumMod val="40000"/>
                    <a:lumOff val="60000"/>
                  </a:schemeClr>
                </a:solidFill>
                <a:cs typeface="Times New Roman" panose="02020603050405020304" pitchFamily="18" charset="0"/>
              </a:rPr>
              <a:t>MCPDA Expense and Revenue By Year</a:t>
            </a:r>
            <a:br>
              <a:rPr lang="en-US" sz="2400" dirty="0">
                <a:solidFill>
                  <a:schemeClr val="accent1">
                    <a:lumMod val="40000"/>
                    <a:lumOff val="60000"/>
                  </a:schemeClr>
                </a:solidFill>
                <a:cs typeface="Times New Roman" panose="02020603050405020304" pitchFamily="18" charset="0"/>
              </a:rPr>
            </a:br>
            <a:r>
              <a:rPr lang="en-US" sz="2400" dirty="0">
                <a:solidFill>
                  <a:schemeClr val="accent1">
                    <a:lumMod val="40000"/>
                    <a:lumOff val="60000"/>
                  </a:schemeClr>
                </a:solidFill>
                <a:cs typeface="Times New Roman" panose="02020603050405020304" pitchFamily="18" charset="0"/>
              </a:rPr>
              <a:t>(County General) </a:t>
            </a:r>
            <a:br>
              <a:rPr lang="en-US" sz="2400" dirty="0">
                <a:solidFill>
                  <a:schemeClr val="accent1">
                    <a:lumMod val="40000"/>
                    <a:lumOff val="60000"/>
                  </a:schemeClr>
                </a:solidFill>
                <a:cs typeface="Times New Roman" panose="02020603050405020304" pitchFamily="18" charset="0"/>
              </a:rPr>
            </a:br>
            <a:r>
              <a:rPr lang="en-US" sz="1200" dirty="0">
                <a:solidFill>
                  <a:schemeClr val="accent1">
                    <a:lumMod val="40000"/>
                    <a:lumOff val="60000"/>
                  </a:schemeClr>
                </a:solidFill>
                <a:cs typeface="Times New Roman" panose="02020603050405020304" pitchFamily="18" charset="0"/>
              </a:rPr>
              <a:t>*PST Fund Pre 2012</a:t>
            </a:r>
            <a:br>
              <a:rPr lang="en-US" sz="1200" dirty="0">
                <a:solidFill>
                  <a:schemeClr val="accent1">
                    <a:lumMod val="40000"/>
                    <a:lumOff val="60000"/>
                  </a:schemeClr>
                </a:solidFill>
                <a:cs typeface="Times New Roman" panose="02020603050405020304" pitchFamily="18" charset="0"/>
              </a:rPr>
            </a:br>
            <a:r>
              <a:rPr lang="en-US" sz="1200" dirty="0">
                <a:solidFill>
                  <a:schemeClr val="accent1">
                    <a:lumMod val="40000"/>
                    <a:lumOff val="60000"/>
                  </a:schemeClr>
                </a:solidFill>
                <a:cs typeface="Times New Roman" panose="02020603050405020304" pitchFamily="18" charset="0"/>
              </a:rPr>
              <a:t>**Dollars in Millions</a:t>
            </a:r>
            <a:endParaRPr lang="en-US" sz="2100" dirty="0">
              <a:solidFill>
                <a:schemeClr val="accent1">
                  <a:lumMod val="40000"/>
                  <a:lumOff val="60000"/>
                </a:schemeClr>
              </a:solidFill>
              <a:cs typeface="Times New Roman" panose="02020603050405020304"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2887967584"/>
              </p:ext>
            </p:extLst>
          </p:nvPr>
        </p:nvGraphicFramePr>
        <p:xfrm>
          <a:off x="381000" y="685800"/>
          <a:ext cx="84582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898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4DA3D-076A-46F0-B8AC-D71040CC4621}"/>
              </a:ext>
            </a:extLst>
          </p:cNvPr>
          <p:cNvSpPr>
            <a:spLocks noGrp="1"/>
          </p:cNvSpPr>
          <p:nvPr>
            <p:ph type="title"/>
          </p:nvPr>
        </p:nvSpPr>
        <p:spPr>
          <a:xfrm>
            <a:off x="484710" y="452718"/>
            <a:ext cx="8278290" cy="918882"/>
          </a:xfrm>
        </p:spPr>
        <p:txBody>
          <a:bodyPr/>
          <a:lstStyle/>
          <a:p>
            <a:r>
              <a:rPr lang="en-US" sz="4000"/>
              <a:t>Budgeting for Equity - Successes</a:t>
            </a:r>
            <a:endParaRPr lang="en-US" sz="4000" dirty="0"/>
          </a:p>
        </p:txBody>
      </p:sp>
      <p:sp>
        <p:nvSpPr>
          <p:cNvPr id="3" name="Content Placeholder 2">
            <a:extLst>
              <a:ext uri="{FF2B5EF4-FFF2-40B4-BE49-F238E27FC236}">
                <a16:creationId xmlns:a16="http://schemas.microsoft.com/office/drawing/2014/main" id="{6474BDC5-E70E-4B86-9F24-33203F9E5A22}"/>
              </a:ext>
            </a:extLst>
          </p:cNvPr>
          <p:cNvSpPr>
            <a:spLocks noGrp="1"/>
          </p:cNvSpPr>
          <p:nvPr>
            <p:ph sz="half" idx="1"/>
          </p:nvPr>
        </p:nvSpPr>
        <p:spPr>
          <a:xfrm>
            <a:off x="827700" y="1371600"/>
            <a:ext cx="8011500" cy="4884739"/>
          </a:xfrm>
        </p:spPr>
        <p:txBody>
          <a:bodyPr>
            <a:normAutofit fontScale="85000" lnSpcReduction="20000"/>
          </a:bodyPr>
          <a:lstStyle/>
          <a:p>
            <a:pPr>
              <a:buFont typeface="Wingdings" panose="05000000000000000000" pitchFamily="2" charset="2"/>
              <a:buChar char="q"/>
            </a:pPr>
            <a:r>
              <a:rPr lang="en-US" sz="2800" dirty="0"/>
              <a:t>Starting pay for Attorney I increased to $71,994</a:t>
            </a:r>
          </a:p>
          <a:p>
            <a:pPr>
              <a:buFont typeface="Wingdings" panose="05000000000000000000" pitchFamily="2" charset="2"/>
              <a:buChar char="q"/>
            </a:pPr>
            <a:r>
              <a:rPr lang="en-US" sz="2800" dirty="0"/>
              <a:t>Paid summer internships to 3</a:t>
            </a:r>
            <a:r>
              <a:rPr lang="en-US" sz="2800" baseline="30000" dirty="0"/>
              <a:t>rd</a:t>
            </a:r>
            <a:r>
              <a:rPr lang="en-US" sz="2800" dirty="0"/>
              <a:t> year law students offered in 2024</a:t>
            </a:r>
          </a:p>
          <a:p>
            <a:pPr>
              <a:buFont typeface="Wingdings" panose="05000000000000000000" pitchFamily="2" charset="2"/>
              <a:buChar char="q"/>
            </a:pPr>
            <a:r>
              <a:rPr lang="en-US" sz="2800" dirty="0"/>
              <a:t>Pay parity for attorneys &amp; support staff contributed to equitable pay and attract and retain a diverse workforce.   </a:t>
            </a:r>
          </a:p>
          <a:p>
            <a:pPr>
              <a:buFont typeface="Wingdings" panose="05000000000000000000" pitchFamily="2" charset="2"/>
              <a:buChar char="q"/>
            </a:pPr>
            <a:r>
              <a:rPr lang="en-US" sz="2800" dirty="0"/>
              <a:t>Recruiting at HBCUs and law schools outside of Indiana &amp; recruiting at Equal Justice Works and Diversity Job Fairs</a:t>
            </a:r>
          </a:p>
          <a:p>
            <a:pPr>
              <a:buFont typeface="Wingdings" panose="05000000000000000000" pitchFamily="2" charset="2"/>
              <a:buChar char="q"/>
            </a:pPr>
            <a:r>
              <a:rPr lang="en-US" sz="2800" dirty="0"/>
              <a:t>Expansion of Juvenile representation at the Initial Hearing stage through our Early Intervention Team reducing time spent in detention</a:t>
            </a:r>
          </a:p>
          <a:p>
            <a:pPr>
              <a:buFont typeface="Wingdings" panose="05000000000000000000" pitchFamily="2" charset="2"/>
              <a:buChar char="q"/>
            </a:pPr>
            <a:r>
              <a:rPr lang="en-US" sz="2800" dirty="0"/>
              <a:t>Purchase of a new case management software to track demographic client data &amp; outcomes</a:t>
            </a:r>
          </a:p>
          <a:p>
            <a:pPr marL="0" indent="0">
              <a:buNone/>
            </a:pPr>
            <a:endParaRPr lang="en-US" sz="2400" dirty="0">
              <a:latin typeface="Palatino Linotype" panose="02040502050505030304" pitchFamily="18" charset="0"/>
            </a:endParaRPr>
          </a:p>
          <a:p>
            <a:pPr>
              <a:buFont typeface="Wingdings" panose="05000000000000000000" pitchFamily="2" charset="2"/>
              <a:buChar char="Ø"/>
            </a:pPr>
            <a:endParaRPr lang="en-US" sz="2400" dirty="0">
              <a:latin typeface="Palatino Linotype" panose="02040502050505030304" pitchFamily="18" charset="0"/>
            </a:endParaRPr>
          </a:p>
          <a:p>
            <a:pPr>
              <a:buFont typeface="Wingdings" panose="05000000000000000000" pitchFamily="2" charset="2"/>
              <a:buChar char="Ø"/>
            </a:pPr>
            <a:endParaRPr lang="en-US" sz="2400" dirty="0">
              <a:latin typeface="Palatino Linotype" panose="02040502050505030304" pitchFamily="18" charset="0"/>
            </a:endParaRP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74994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3FD5E2-A995-3CE4-68F5-4304E46E0EEF}"/>
              </a:ext>
            </a:extLst>
          </p:cNvPr>
          <p:cNvSpPr>
            <a:spLocks noGrp="1"/>
          </p:cNvSpPr>
          <p:nvPr>
            <p:ph type="title"/>
          </p:nvPr>
        </p:nvSpPr>
        <p:spPr>
          <a:xfrm>
            <a:off x="484710" y="452718"/>
            <a:ext cx="8583090" cy="1400530"/>
          </a:xfrm>
        </p:spPr>
        <p:txBody>
          <a:bodyPr/>
          <a:lstStyle/>
          <a:p>
            <a:pPr algn="ctr"/>
            <a:r>
              <a:rPr lang="en-US" sz="3600" dirty="0"/>
              <a:t>Budgeting for Equity - Population</a:t>
            </a:r>
          </a:p>
        </p:txBody>
      </p:sp>
      <p:sp>
        <p:nvSpPr>
          <p:cNvPr id="5" name="Content Placeholder 4">
            <a:extLst>
              <a:ext uri="{FF2B5EF4-FFF2-40B4-BE49-F238E27FC236}">
                <a16:creationId xmlns:a16="http://schemas.microsoft.com/office/drawing/2014/main" id="{722CF6B3-1E25-958A-F592-EB8501648A0B}"/>
              </a:ext>
            </a:extLst>
          </p:cNvPr>
          <p:cNvSpPr>
            <a:spLocks noGrp="1"/>
          </p:cNvSpPr>
          <p:nvPr>
            <p:ph idx="1"/>
          </p:nvPr>
        </p:nvSpPr>
        <p:spPr>
          <a:xfrm>
            <a:off x="609600" y="1143000"/>
            <a:ext cx="8049690" cy="5262281"/>
          </a:xfrm>
        </p:spPr>
        <p:txBody>
          <a:bodyPr>
            <a:normAutofit fontScale="85000" lnSpcReduction="10000"/>
          </a:bodyPr>
          <a:lstStyle/>
          <a:p>
            <a:pPr>
              <a:buFont typeface="Wingdings" panose="05000000000000000000" pitchFamily="2" charset="2"/>
              <a:buChar char="q"/>
            </a:pPr>
            <a:r>
              <a:rPr lang="en-US" sz="2400" dirty="0"/>
              <a:t>Our constitutional mandate as set out in the Sixth Amendment is to serve the indigent and partially indigent citizens of Marion County irrespective of their race, gender or sexual orientation who find themselves accused of a crime.  </a:t>
            </a:r>
          </a:p>
          <a:p>
            <a:pPr>
              <a:buFont typeface="Wingdings" panose="05000000000000000000" pitchFamily="2" charset="2"/>
              <a:buChar char="q"/>
            </a:pPr>
            <a:r>
              <a:rPr lang="en-US" sz="2400" dirty="0"/>
              <a:t>An Immigration Unit staffed with Attorneys and a Social Worker would provide the constitutionally required consultation as required by Padilla v. Kentucky (</a:t>
            </a:r>
            <a:r>
              <a:rPr lang="en-US" sz="2400" b="1" dirty="0">
                <a:effectLst/>
                <a:ea typeface="Calibri" panose="020F0502020204030204" pitchFamily="34" charset="0"/>
              </a:rPr>
              <a:t>Padilla v. Kentucky</a:t>
            </a:r>
            <a:r>
              <a:rPr lang="en-US" sz="2400" dirty="0">
                <a:effectLst/>
                <a:ea typeface="Calibri" panose="020F0502020204030204" pitchFamily="34" charset="0"/>
              </a:rPr>
              <a:t>, 559 U.S. 356 (2010)</a:t>
            </a:r>
            <a:r>
              <a:rPr lang="en-US" sz="2400" dirty="0"/>
              <a:t> for our underserved immigrant clients facing deportation. </a:t>
            </a:r>
          </a:p>
          <a:p>
            <a:pPr>
              <a:buFont typeface="Wingdings" panose="05000000000000000000" pitchFamily="2" charset="2"/>
              <a:buChar char="q"/>
            </a:pPr>
            <a:r>
              <a:rPr lang="en-US" sz="2400" dirty="0"/>
              <a:t>The work of our Early Intervention Team in the Juvenile Division and our Attorneys in the criminal division through the </a:t>
            </a:r>
            <a:r>
              <a:rPr lang="en-US" sz="2400" dirty="0" err="1"/>
              <a:t>Rothgery</a:t>
            </a:r>
            <a:r>
              <a:rPr lang="en-US" sz="2400" dirty="0"/>
              <a:t> decision (</a:t>
            </a:r>
            <a:r>
              <a:rPr lang="en-US" sz="2400" b="1" dirty="0" err="1">
                <a:effectLst/>
                <a:ea typeface="Calibri" panose="020F0502020204030204" pitchFamily="34" charset="0"/>
              </a:rPr>
              <a:t>Rothgery</a:t>
            </a:r>
            <a:r>
              <a:rPr lang="en-US" sz="2400" b="1" dirty="0">
                <a:effectLst/>
                <a:ea typeface="Calibri" panose="020F0502020204030204" pitchFamily="34" charset="0"/>
              </a:rPr>
              <a:t> v. Gillespie County</a:t>
            </a:r>
            <a:r>
              <a:rPr lang="en-US" sz="2400" dirty="0">
                <a:effectLst/>
                <a:ea typeface="Calibri" panose="020F0502020204030204" pitchFamily="34" charset="0"/>
              </a:rPr>
              <a:t>, Tex., 554 U.S. 191 (2008) provide critical representation during </a:t>
            </a:r>
            <a:r>
              <a:rPr lang="en-US" sz="2400" dirty="0"/>
              <a:t>Initial Hearings limiting the amount of time clients may spend in pre-trial detention.</a:t>
            </a:r>
          </a:p>
          <a:p>
            <a:pPr>
              <a:buFont typeface="Wingdings" panose="05000000000000000000" pitchFamily="2" charset="2"/>
              <a:buChar char="q"/>
            </a:pPr>
            <a:r>
              <a:rPr lang="en-US" sz="2400" dirty="0"/>
              <a:t>Approximately 57% of our Social Worker casework has been for diverse groups. </a:t>
            </a:r>
          </a:p>
        </p:txBody>
      </p:sp>
    </p:spTree>
    <p:extLst>
      <p:ext uri="{BB962C8B-B14F-4D97-AF65-F5344CB8AC3E}">
        <p14:creationId xmlns:p14="http://schemas.microsoft.com/office/powerpoint/2010/main" val="1844222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6671-7F6E-4800-92AD-28750988FF72}"/>
              </a:ext>
            </a:extLst>
          </p:cNvPr>
          <p:cNvSpPr>
            <a:spLocks noGrp="1"/>
          </p:cNvSpPr>
          <p:nvPr>
            <p:ph type="title"/>
          </p:nvPr>
        </p:nvSpPr>
        <p:spPr>
          <a:xfrm>
            <a:off x="304800" y="452718"/>
            <a:ext cx="8686800" cy="842682"/>
          </a:xfrm>
        </p:spPr>
        <p:txBody>
          <a:bodyPr/>
          <a:lstStyle/>
          <a:p>
            <a:pPr algn="ctr"/>
            <a:r>
              <a:rPr lang="en-US" sz="4000" dirty="0"/>
              <a:t>Budgeting for Equity - Staffing</a:t>
            </a:r>
          </a:p>
        </p:txBody>
      </p:sp>
      <p:sp>
        <p:nvSpPr>
          <p:cNvPr id="3" name="Content Placeholder 2">
            <a:extLst>
              <a:ext uri="{FF2B5EF4-FFF2-40B4-BE49-F238E27FC236}">
                <a16:creationId xmlns:a16="http://schemas.microsoft.com/office/drawing/2014/main" id="{1240578A-A4AE-4CF2-A488-0F83CA00D0B1}"/>
              </a:ext>
            </a:extLst>
          </p:cNvPr>
          <p:cNvSpPr>
            <a:spLocks noGrp="1"/>
          </p:cNvSpPr>
          <p:nvPr>
            <p:ph idx="1"/>
          </p:nvPr>
        </p:nvSpPr>
        <p:spPr>
          <a:xfrm>
            <a:off x="762000" y="1143000"/>
            <a:ext cx="7696200" cy="5334000"/>
          </a:xfrm>
        </p:spPr>
        <p:txBody>
          <a:bodyPr>
            <a:normAutofit fontScale="77500" lnSpcReduction="20000"/>
          </a:bodyPr>
          <a:lstStyle/>
          <a:p>
            <a:pPr>
              <a:buFont typeface="Wingdings" panose="05000000000000000000" pitchFamily="2" charset="2"/>
              <a:buChar char="q"/>
            </a:pPr>
            <a:r>
              <a:rPr lang="en-US" sz="2800" dirty="0">
                <a:latin typeface="+mn-lt"/>
              </a:rPr>
              <a:t>Demographics</a:t>
            </a:r>
          </a:p>
          <a:p>
            <a:pPr marL="914416" lvl="2" indent="0">
              <a:buNone/>
            </a:pPr>
            <a:r>
              <a:rPr lang="en-US" sz="2400" dirty="0">
                <a:latin typeface="+mn-lt"/>
              </a:rPr>
              <a:t>68% White, 32% Diverse racial/ethnic groups</a:t>
            </a:r>
          </a:p>
          <a:p>
            <a:pPr marL="914416" lvl="2" indent="0">
              <a:buNone/>
            </a:pPr>
            <a:r>
              <a:rPr lang="en-US" sz="2400" dirty="0">
                <a:latin typeface="+mn-lt"/>
              </a:rPr>
              <a:t>64% Female, 36% Male</a:t>
            </a:r>
          </a:p>
          <a:p>
            <a:pPr>
              <a:buFont typeface="Wingdings" panose="05000000000000000000" pitchFamily="2" charset="2"/>
              <a:buChar char="q"/>
            </a:pPr>
            <a:r>
              <a:rPr lang="en-US" sz="2800" dirty="0">
                <a:latin typeface="+mn-lt"/>
              </a:rPr>
              <a:t>Average Attorney Salaries</a:t>
            </a:r>
          </a:p>
          <a:p>
            <a:pPr marL="854965" lvl="1" indent="0">
              <a:buNone/>
            </a:pPr>
            <a:r>
              <a:rPr lang="en-US" sz="2600" dirty="0">
                <a:latin typeface="+mn-lt"/>
              </a:rPr>
              <a:t>Female $87,150 with 6.7 years</a:t>
            </a:r>
          </a:p>
          <a:p>
            <a:pPr marL="914416" lvl="2" indent="0">
              <a:buNone/>
            </a:pPr>
            <a:r>
              <a:rPr lang="en-US" sz="2400" dirty="0">
                <a:latin typeface="+mn-lt"/>
              </a:rPr>
              <a:t>Male $87,130 with 6.6 years</a:t>
            </a:r>
          </a:p>
          <a:p>
            <a:pPr marL="518917" lvl="1" indent="-457200">
              <a:buFont typeface="Wingdings" panose="05000000000000000000" pitchFamily="2" charset="2"/>
              <a:buChar char="q"/>
            </a:pPr>
            <a:r>
              <a:rPr lang="en-US" sz="2600" dirty="0">
                <a:latin typeface="+mn-lt"/>
              </a:rPr>
              <a:t>Average Support Staff Salaries</a:t>
            </a:r>
          </a:p>
          <a:p>
            <a:pPr marL="461775" lvl="2" indent="0">
              <a:buNone/>
            </a:pPr>
            <a:r>
              <a:rPr lang="en-US" sz="2400" dirty="0">
                <a:latin typeface="+mn-lt"/>
              </a:rPr>
              <a:t>	Female $52,617 with 5.17 years</a:t>
            </a:r>
          </a:p>
          <a:p>
            <a:pPr marL="461775" lvl="2" indent="0">
              <a:buNone/>
            </a:pPr>
            <a:r>
              <a:rPr lang="en-US" sz="2400" dirty="0">
                <a:latin typeface="+mn-lt"/>
              </a:rPr>
              <a:t>	Male $54,671 with 6.7 years</a:t>
            </a:r>
            <a:endParaRPr lang="en-US" sz="2600" dirty="0">
              <a:latin typeface="+mn-lt"/>
            </a:endParaRPr>
          </a:p>
          <a:p>
            <a:pPr>
              <a:buFont typeface="Wingdings" panose="05000000000000000000" pitchFamily="2" charset="2"/>
              <a:buChar char="q"/>
            </a:pPr>
            <a:r>
              <a:rPr lang="en-US" sz="2800" dirty="0">
                <a:latin typeface="+mn-lt"/>
              </a:rPr>
              <a:t>Advocating for more competitive pay and benefits to have parity with other government agencies</a:t>
            </a:r>
          </a:p>
          <a:p>
            <a:pPr>
              <a:buFont typeface="Wingdings" panose="05000000000000000000" pitchFamily="2" charset="2"/>
              <a:buChar char="q"/>
            </a:pPr>
            <a:r>
              <a:rPr lang="en-US" sz="2800" dirty="0">
                <a:latin typeface="+mn-lt"/>
              </a:rPr>
              <a:t>Expanding recruiting efforts to reach diverse pool of candidates</a:t>
            </a:r>
          </a:p>
          <a:p>
            <a:pPr>
              <a:buFont typeface="Wingdings" panose="05000000000000000000" pitchFamily="2" charset="2"/>
              <a:buChar char="q"/>
            </a:pPr>
            <a:r>
              <a:rPr lang="en-US" sz="2800" dirty="0">
                <a:latin typeface="+mn-lt"/>
              </a:rPr>
              <a:t>Consulted with the Black Public Defender Association on recruitment</a:t>
            </a:r>
          </a:p>
          <a:p>
            <a:pPr marL="0" indent="0">
              <a:buNone/>
            </a:pPr>
            <a:endParaRPr lang="en-US" sz="2400" dirty="0">
              <a:latin typeface="Palatino Linotype" panose="02040502050505030304" pitchFamily="18" charset="0"/>
            </a:endParaRPr>
          </a:p>
        </p:txBody>
      </p:sp>
    </p:spTree>
    <p:extLst>
      <p:ext uri="{BB962C8B-B14F-4D97-AF65-F5344CB8AC3E}">
        <p14:creationId xmlns:p14="http://schemas.microsoft.com/office/powerpoint/2010/main" val="1346846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6671-7F6E-4800-92AD-28750988FF72}"/>
              </a:ext>
            </a:extLst>
          </p:cNvPr>
          <p:cNvSpPr>
            <a:spLocks noGrp="1"/>
          </p:cNvSpPr>
          <p:nvPr>
            <p:ph type="title"/>
          </p:nvPr>
        </p:nvSpPr>
        <p:spPr>
          <a:xfrm>
            <a:off x="304800" y="452718"/>
            <a:ext cx="8686800" cy="1299882"/>
          </a:xfrm>
        </p:spPr>
        <p:txBody>
          <a:bodyPr/>
          <a:lstStyle/>
          <a:p>
            <a:pPr algn="ctr"/>
            <a:r>
              <a:rPr lang="en-US" sz="4000" dirty="0">
                <a:latin typeface="+mn-lt"/>
              </a:rPr>
              <a:t>Budgeting for Equity </a:t>
            </a:r>
            <a:br>
              <a:rPr lang="en-US" sz="4000" dirty="0">
                <a:latin typeface="+mn-lt"/>
              </a:rPr>
            </a:br>
            <a:r>
              <a:rPr lang="en-US" sz="4000" dirty="0">
                <a:latin typeface="+mn-lt"/>
              </a:rPr>
              <a:t>2025 Budget</a:t>
            </a:r>
          </a:p>
        </p:txBody>
      </p:sp>
      <p:sp>
        <p:nvSpPr>
          <p:cNvPr id="3" name="Content Placeholder 2">
            <a:extLst>
              <a:ext uri="{FF2B5EF4-FFF2-40B4-BE49-F238E27FC236}">
                <a16:creationId xmlns:a16="http://schemas.microsoft.com/office/drawing/2014/main" id="{1240578A-A4AE-4CF2-A488-0F83CA00D0B1}"/>
              </a:ext>
            </a:extLst>
          </p:cNvPr>
          <p:cNvSpPr>
            <a:spLocks noGrp="1"/>
          </p:cNvSpPr>
          <p:nvPr>
            <p:ph idx="1"/>
          </p:nvPr>
        </p:nvSpPr>
        <p:spPr>
          <a:xfrm>
            <a:off x="533400" y="1752600"/>
            <a:ext cx="8305800" cy="4876800"/>
          </a:xfrm>
        </p:spPr>
        <p:txBody>
          <a:bodyPr>
            <a:normAutofit fontScale="77500" lnSpcReduction="20000"/>
          </a:bodyPr>
          <a:lstStyle/>
          <a:p>
            <a:pPr>
              <a:buFont typeface="Wingdings" panose="05000000000000000000" pitchFamily="2" charset="2"/>
              <a:buChar char="q"/>
            </a:pPr>
            <a:endParaRPr lang="en-US" sz="2800" dirty="0"/>
          </a:p>
          <a:p>
            <a:pPr>
              <a:buFont typeface="Wingdings" panose="05000000000000000000" pitchFamily="2" charset="2"/>
              <a:buChar char="q"/>
            </a:pPr>
            <a:r>
              <a:rPr lang="en-US" sz="2800" dirty="0"/>
              <a:t>Offer paid summer internships to 3</a:t>
            </a:r>
            <a:r>
              <a:rPr lang="en-US" sz="2800" baseline="30000" dirty="0"/>
              <a:t>rd</a:t>
            </a:r>
            <a:r>
              <a:rPr lang="en-US" sz="2800" dirty="0"/>
              <a:t> year law students </a:t>
            </a:r>
          </a:p>
          <a:p>
            <a:pPr>
              <a:buFont typeface="Wingdings" panose="05000000000000000000" pitchFamily="2" charset="2"/>
              <a:buChar char="q"/>
            </a:pPr>
            <a:r>
              <a:rPr lang="en-US" sz="2800" dirty="0"/>
              <a:t>Pay parity to recruit and maintain a diverse workforce</a:t>
            </a:r>
          </a:p>
          <a:p>
            <a:pPr>
              <a:buFont typeface="Wingdings" panose="05000000000000000000" pitchFamily="2" charset="2"/>
              <a:buChar char="q"/>
            </a:pPr>
            <a:r>
              <a:rPr lang="en-US" sz="2800" dirty="0"/>
              <a:t>Participate in the Diversity and Equal Justice Works job fairs and continue to recruit at HBCUs and law schools outside of Indiana</a:t>
            </a:r>
          </a:p>
          <a:p>
            <a:pPr>
              <a:buFont typeface="Wingdings" panose="05000000000000000000" pitchFamily="2" charset="2"/>
              <a:buChar char="q"/>
            </a:pPr>
            <a:r>
              <a:rPr lang="en-US" sz="2800" dirty="0"/>
              <a:t>Maintain in-house &amp; contractual interpreters</a:t>
            </a:r>
          </a:p>
          <a:p>
            <a:pPr>
              <a:buFont typeface="Wingdings" panose="05000000000000000000" pitchFamily="2" charset="2"/>
              <a:buChar char="q"/>
            </a:pPr>
            <a:r>
              <a:rPr lang="en-US" sz="2800" dirty="0"/>
              <a:t>38% of contract Public Defenders are women or minority-owned businesses</a:t>
            </a:r>
          </a:p>
          <a:p>
            <a:pPr>
              <a:buFont typeface="Wingdings" panose="05000000000000000000" pitchFamily="2" charset="2"/>
              <a:buChar char="q"/>
            </a:pPr>
            <a:r>
              <a:rPr lang="en-US" sz="2800" dirty="0"/>
              <a:t>Maintaining an expansive recruiting strategy to attract diverse candidates</a:t>
            </a:r>
          </a:p>
          <a:p>
            <a:pPr>
              <a:buFont typeface="Wingdings" panose="05000000000000000000" pitchFamily="2" charset="2"/>
              <a:buChar char="q"/>
            </a:pPr>
            <a:r>
              <a:rPr lang="en-US" sz="2800" dirty="0"/>
              <a:t>Our working relationship with the Public Defender Council provides us with DEI training that assists our ability to provide quality indigent defense services.</a:t>
            </a:r>
            <a:endParaRPr lang="en-US" sz="2800" dirty="0">
              <a:latin typeface="Palatino Linotype" panose="02040502050505030304" pitchFamily="18" charset="0"/>
            </a:endParaRPr>
          </a:p>
          <a:p>
            <a:pPr marL="0" indent="0">
              <a:buNone/>
            </a:pPr>
            <a:endParaRPr lang="en-US" sz="2800" dirty="0">
              <a:latin typeface="Palatino Linotype" panose="02040502050505030304" pitchFamily="18" charset="0"/>
            </a:endParaRPr>
          </a:p>
          <a:p>
            <a:pPr>
              <a:buFont typeface="Wingdings" panose="05000000000000000000" pitchFamily="2" charset="2"/>
              <a:buChar char="Ø"/>
            </a:pPr>
            <a:endParaRPr lang="en-US" sz="2800" dirty="0">
              <a:latin typeface="Palatino Linotype" panose="02040502050505030304" pitchFamily="18" charset="0"/>
            </a:endParaRPr>
          </a:p>
        </p:txBody>
      </p:sp>
    </p:spTree>
    <p:extLst>
      <p:ext uri="{BB962C8B-B14F-4D97-AF65-F5344CB8AC3E}">
        <p14:creationId xmlns:p14="http://schemas.microsoft.com/office/powerpoint/2010/main" val="2262581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6671-7F6E-4800-92AD-28750988FF72}"/>
              </a:ext>
            </a:extLst>
          </p:cNvPr>
          <p:cNvSpPr>
            <a:spLocks noGrp="1"/>
          </p:cNvSpPr>
          <p:nvPr>
            <p:ph type="title"/>
          </p:nvPr>
        </p:nvSpPr>
        <p:spPr>
          <a:xfrm>
            <a:off x="304800" y="452718"/>
            <a:ext cx="8686800" cy="842682"/>
          </a:xfrm>
        </p:spPr>
        <p:txBody>
          <a:bodyPr/>
          <a:lstStyle/>
          <a:p>
            <a:pPr algn="ctr"/>
            <a:r>
              <a:rPr lang="en-US" sz="4000" dirty="0"/>
              <a:t>Budgeting for Equity - Barriers</a:t>
            </a:r>
          </a:p>
        </p:txBody>
      </p:sp>
      <p:sp>
        <p:nvSpPr>
          <p:cNvPr id="3" name="Content Placeholder 2">
            <a:extLst>
              <a:ext uri="{FF2B5EF4-FFF2-40B4-BE49-F238E27FC236}">
                <a16:creationId xmlns:a16="http://schemas.microsoft.com/office/drawing/2014/main" id="{1240578A-A4AE-4CF2-A488-0F83CA00D0B1}"/>
              </a:ext>
            </a:extLst>
          </p:cNvPr>
          <p:cNvSpPr>
            <a:spLocks noGrp="1"/>
          </p:cNvSpPr>
          <p:nvPr>
            <p:ph idx="1"/>
          </p:nvPr>
        </p:nvSpPr>
        <p:spPr>
          <a:xfrm>
            <a:off x="762000" y="1295400"/>
            <a:ext cx="7924800" cy="4953007"/>
          </a:xfrm>
        </p:spPr>
        <p:txBody>
          <a:bodyPr>
            <a:normAutofit/>
          </a:bodyPr>
          <a:lstStyle/>
          <a:p>
            <a:pPr marL="571500" indent="-571500">
              <a:buFont typeface="+mj-lt"/>
              <a:buAutoNum type="romanUcPeriod"/>
            </a:pPr>
            <a:endParaRPr lang="en-US" sz="2800" dirty="0">
              <a:latin typeface="Palatino Linotype" panose="02040502050505030304" pitchFamily="18" charset="0"/>
            </a:endParaRPr>
          </a:p>
          <a:p>
            <a:pPr>
              <a:buFont typeface="Wingdings" panose="05000000000000000000" pitchFamily="2" charset="2"/>
              <a:buChar char="q"/>
            </a:pPr>
            <a:r>
              <a:rPr lang="en-US" sz="2800" dirty="0"/>
              <a:t>Attorney shortage contributing to difficulty filling positions </a:t>
            </a:r>
          </a:p>
          <a:p>
            <a:pPr>
              <a:buFont typeface="Wingdings" panose="05000000000000000000" pitchFamily="2" charset="2"/>
              <a:buChar char="q"/>
            </a:pPr>
            <a:r>
              <a:rPr lang="en-US" sz="2800" dirty="0"/>
              <a:t>Lack of affordable housing for clients and homelessness</a:t>
            </a:r>
          </a:p>
          <a:p>
            <a:pPr>
              <a:buFont typeface="Wingdings" panose="05000000000000000000" pitchFamily="2" charset="2"/>
              <a:buChar char="q"/>
            </a:pPr>
            <a:r>
              <a:rPr lang="en-US" sz="2800" dirty="0"/>
              <a:t>Need for new case management system to replace one note</a:t>
            </a:r>
          </a:p>
          <a:p>
            <a:pPr>
              <a:buFont typeface="Wingdings" panose="05000000000000000000" pitchFamily="2" charset="2"/>
              <a:buChar char="q"/>
            </a:pPr>
            <a:r>
              <a:rPr lang="en-US" sz="2800" dirty="0"/>
              <a:t>Solution needed for conversion of old case files to electronic records</a:t>
            </a:r>
          </a:p>
          <a:p>
            <a:pPr marL="0" indent="0">
              <a:buNone/>
            </a:pPr>
            <a:endParaRPr lang="en-US" sz="2800" dirty="0">
              <a:latin typeface="Palatino Linotype" panose="02040502050505030304" pitchFamily="18" charset="0"/>
            </a:endParaRPr>
          </a:p>
          <a:p>
            <a:pPr marL="0" indent="0">
              <a:buNone/>
            </a:pPr>
            <a:endParaRPr lang="en-US" sz="2400" dirty="0">
              <a:latin typeface="Palatino Linotype" panose="02040502050505030304" pitchFamily="18" charset="0"/>
            </a:endParaRP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946702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99E3-FFAB-4613-9B89-180BA43C2575}"/>
              </a:ext>
            </a:extLst>
          </p:cNvPr>
          <p:cNvSpPr>
            <a:spLocks noGrp="1"/>
          </p:cNvSpPr>
          <p:nvPr>
            <p:ph type="title"/>
          </p:nvPr>
        </p:nvSpPr>
        <p:spPr>
          <a:xfrm>
            <a:off x="827700" y="228601"/>
            <a:ext cx="7630500" cy="1447800"/>
          </a:xfrm>
        </p:spPr>
        <p:txBody>
          <a:bodyPr/>
          <a:lstStyle/>
          <a:p>
            <a:pPr algn="ctr"/>
            <a:r>
              <a:rPr lang="en-US" dirty="0"/>
              <a:t>			</a:t>
            </a:r>
            <a:r>
              <a:rPr lang="en-US" sz="4000" dirty="0">
                <a:latin typeface="Palatino Linotype" panose="02040502050505030304" pitchFamily="18" charset="0"/>
              </a:rPr>
              <a:t>Budgeting for Equity					Community Engagement</a:t>
            </a:r>
            <a:br>
              <a:rPr lang="en-US" sz="4000" dirty="0">
                <a:latin typeface="Palatino Linotype" panose="02040502050505030304" pitchFamily="18" charset="0"/>
              </a:rPr>
            </a:br>
            <a:endParaRPr lang="en-US" sz="4000" dirty="0">
              <a:latin typeface="Palatino Linotype" panose="02040502050505030304" pitchFamily="18" charset="0"/>
            </a:endParaRPr>
          </a:p>
        </p:txBody>
      </p:sp>
      <p:sp>
        <p:nvSpPr>
          <p:cNvPr id="3" name="Content Placeholder 2">
            <a:extLst>
              <a:ext uri="{FF2B5EF4-FFF2-40B4-BE49-F238E27FC236}">
                <a16:creationId xmlns:a16="http://schemas.microsoft.com/office/drawing/2014/main" id="{CD985C4B-EA2B-439C-A6E5-BF8F014EB669}"/>
              </a:ext>
            </a:extLst>
          </p:cNvPr>
          <p:cNvSpPr>
            <a:spLocks noGrp="1"/>
          </p:cNvSpPr>
          <p:nvPr>
            <p:ph idx="1"/>
          </p:nvPr>
        </p:nvSpPr>
        <p:spPr>
          <a:xfrm>
            <a:off x="827700" y="1752601"/>
            <a:ext cx="7935300" cy="4876798"/>
          </a:xfrm>
        </p:spPr>
        <p:txBody>
          <a:bodyPr>
            <a:normAutofit fontScale="92500" lnSpcReduction="10000"/>
          </a:bodyPr>
          <a:lstStyle/>
          <a:p>
            <a:pPr>
              <a:buFont typeface="Wingdings" panose="05000000000000000000" pitchFamily="2" charset="2"/>
              <a:buChar char="q"/>
            </a:pPr>
            <a:r>
              <a:rPr lang="en-US" sz="3200" dirty="0">
                <a:cs typeface="Times New Roman" panose="02020603050405020304" pitchFamily="18" charset="0"/>
              </a:rPr>
              <a:t>Equal Justice Works &amp; Diversity Job Fair</a:t>
            </a:r>
          </a:p>
          <a:p>
            <a:pPr>
              <a:buFont typeface="Wingdings" panose="05000000000000000000" pitchFamily="2" charset="2"/>
              <a:buChar char="q"/>
            </a:pPr>
            <a:r>
              <a:rPr lang="en-US" sz="3200" dirty="0">
                <a:cs typeface="Times New Roman" panose="02020603050405020304" pitchFamily="18" charset="0"/>
              </a:rPr>
              <a:t>Second Chance workshop to assist clients with obtaining valid driver’s licenses</a:t>
            </a:r>
          </a:p>
          <a:p>
            <a:pPr>
              <a:buFont typeface="Wingdings" panose="05000000000000000000" pitchFamily="2" charset="2"/>
              <a:buChar char="q"/>
            </a:pPr>
            <a:r>
              <a:rPr lang="en-US" sz="3200" dirty="0">
                <a:cs typeface="Times New Roman" panose="02020603050405020304" pitchFamily="18" charset="0"/>
              </a:rPr>
              <a:t>Partnership with the Neighborhood Christian Legal Clinic offering expungements</a:t>
            </a:r>
          </a:p>
          <a:p>
            <a:pPr>
              <a:buFont typeface="Wingdings" panose="05000000000000000000" pitchFamily="2" charset="2"/>
              <a:buChar char="q"/>
            </a:pPr>
            <a:r>
              <a:rPr lang="en-US" sz="3200" dirty="0">
                <a:cs typeface="Times New Roman" panose="02020603050405020304" pitchFamily="18" charset="0"/>
              </a:rPr>
              <a:t>Social Media accounts created to educate the public about public defense &amp; advertise job opportunities</a:t>
            </a:r>
          </a:p>
          <a:p>
            <a:pPr>
              <a:buFont typeface="Wingdings" panose="05000000000000000000" pitchFamily="2" charset="2"/>
              <a:buChar char="ü"/>
            </a:pPr>
            <a:endParaRPr lang="en-US" sz="2800" dirty="0">
              <a:cs typeface="Times New Roman" panose="02020603050405020304" pitchFamily="18" charset="0"/>
            </a:endParaRPr>
          </a:p>
          <a:p>
            <a:pPr>
              <a:buFont typeface="Wingdings" panose="05000000000000000000" pitchFamily="2" charset="2"/>
              <a:buChar char="§"/>
            </a:pPr>
            <a:endParaRPr lang="en-US" sz="2800" dirty="0">
              <a:cs typeface="Times New Roman" panose="02020603050405020304" pitchFamily="18" charset="0"/>
            </a:endParaRPr>
          </a:p>
          <a:p>
            <a:pPr>
              <a:buFont typeface="Wingdings" panose="05000000000000000000" pitchFamily="2" charset="2"/>
              <a:buChar char="§"/>
            </a:pPr>
            <a:endParaRPr lang="en-US" sz="2800" dirty="0">
              <a:cs typeface="Times New Roman" panose="02020603050405020304" pitchFamily="18" charset="0"/>
            </a:endParaRPr>
          </a:p>
          <a:p>
            <a:pPr>
              <a:buFont typeface="Wingdings" panose="05000000000000000000" pitchFamily="2" charset="2"/>
              <a:buChar char="§"/>
            </a:pPr>
            <a:endParaRPr lang="en-US" sz="2800" dirty="0"/>
          </a:p>
        </p:txBody>
      </p:sp>
    </p:spTree>
    <p:extLst>
      <p:ext uri="{BB962C8B-B14F-4D97-AF65-F5344CB8AC3E}">
        <p14:creationId xmlns:p14="http://schemas.microsoft.com/office/powerpoint/2010/main" val="1516256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3565" y="609600"/>
            <a:ext cx="6134535" cy="838200"/>
          </a:xfrm>
        </p:spPr>
        <p:txBody>
          <a:bodyPr>
            <a:normAutofit fontScale="90000"/>
          </a:bodyPr>
          <a:lstStyle/>
          <a:p>
            <a:pPr algn="ctr"/>
            <a:br>
              <a:rPr lang="en-US" sz="2700" dirty="0">
                <a:latin typeface="Times New Roman" panose="02020603050405020304" pitchFamily="18" charset="0"/>
                <a:cs typeface="Times New Roman" panose="02020603050405020304" pitchFamily="18" charset="0"/>
              </a:rPr>
            </a:br>
            <a:r>
              <a:rPr lang="en-US" sz="2700" dirty="0">
                <a:cs typeface="Times New Roman" panose="02020603050405020304" pitchFamily="18" charset="0"/>
              </a:rPr>
              <a:t>Questions?</a:t>
            </a:r>
            <a:br>
              <a:rPr lang="en-US" sz="2700" dirty="0">
                <a:latin typeface="Palatino Linotype" panose="02040502050505030304" pitchFamily="18" charset="0"/>
                <a:cs typeface="Times New Roman" panose="02020603050405020304" pitchFamily="18" charset="0"/>
              </a:rPr>
            </a:br>
            <a:br>
              <a:rPr lang="en-US" sz="2700" dirty="0">
                <a:latin typeface="+mn-lt"/>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1763775" y="1981200"/>
            <a:ext cx="5551425" cy="3562357"/>
          </a:xfrm>
        </p:spPr>
        <p:txBody>
          <a:bodyPr>
            <a:normAutofit fontScale="85000" lnSpcReduction="20000"/>
          </a:bodyPr>
          <a:lstStyle/>
          <a:p>
            <a:pPr marL="0" indent="0" algn="ctr">
              <a:buNone/>
            </a:pPr>
            <a:r>
              <a:rPr lang="en-US" sz="1800" dirty="0">
                <a:cs typeface="Times New Roman" panose="02020603050405020304" pitchFamily="18" charset="0"/>
              </a:rPr>
              <a:t>Robert Hill, Chief Public Defender</a:t>
            </a:r>
          </a:p>
          <a:p>
            <a:pPr marL="0" indent="0" algn="ctr">
              <a:buNone/>
            </a:pPr>
            <a:r>
              <a:rPr lang="en-US" sz="1800" dirty="0">
                <a:cs typeface="Times New Roman" panose="02020603050405020304" pitchFamily="18" charset="0"/>
                <a:hlinkClick r:id="rId2"/>
              </a:rPr>
              <a:t>Robert.Hill@indy.gov</a:t>
            </a:r>
            <a:r>
              <a:rPr lang="en-US" sz="1800" dirty="0">
                <a:cs typeface="Times New Roman" panose="02020603050405020304" pitchFamily="18" charset="0"/>
              </a:rPr>
              <a:t> or (317) 327- 7914</a:t>
            </a:r>
          </a:p>
          <a:p>
            <a:pPr marL="0" indent="0" algn="ctr">
              <a:buNone/>
            </a:pPr>
            <a:endParaRPr lang="en-US" sz="1800" dirty="0">
              <a:cs typeface="Times New Roman" panose="02020603050405020304" pitchFamily="18" charset="0"/>
            </a:endParaRPr>
          </a:p>
          <a:p>
            <a:pPr marL="0" indent="0" algn="ctr">
              <a:buNone/>
            </a:pPr>
            <a:r>
              <a:rPr lang="en-US" sz="1800" dirty="0">
                <a:cs typeface="Times New Roman" panose="02020603050405020304" pitchFamily="18" charset="0"/>
              </a:rPr>
              <a:t>Ray Casanova, Chief Public Defender</a:t>
            </a:r>
          </a:p>
          <a:p>
            <a:pPr marL="0" indent="0" algn="ctr">
              <a:buNone/>
            </a:pPr>
            <a:r>
              <a:rPr lang="en-US" sz="1800" dirty="0">
                <a:cs typeface="Times New Roman" panose="02020603050405020304" pitchFamily="18" charset="0"/>
                <a:hlinkClick r:id="rId3"/>
              </a:rPr>
              <a:t>Ray.Casanova@indy.gov</a:t>
            </a:r>
            <a:r>
              <a:rPr lang="en-US" sz="1800" dirty="0">
                <a:cs typeface="Times New Roman" panose="02020603050405020304" pitchFamily="18" charset="0"/>
              </a:rPr>
              <a:t> or (317) 327-3715</a:t>
            </a:r>
          </a:p>
          <a:p>
            <a:pPr marL="0" indent="0" algn="ctr">
              <a:buNone/>
            </a:pPr>
            <a:endParaRPr lang="en-US" sz="1800" dirty="0">
              <a:cs typeface="Times New Roman" panose="02020603050405020304" pitchFamily="18" charset="0"/>
            </a:endParaRPr>
          </a:p>
          <a:p>
            <a:pPr marL="0" indent="0" algn="ctr">
              <a:buNone/>
            </a:pPr>
            <a:r>
              <a:rPr lang="en-US" sz="1800" dirty="0">
                <a:cs typeface="Times New Roman" panose="02020603050405020304" pitchFamily="18" charset="0"/>
              </a:rPr>
              <a:t>Nikki James, Chief Operating Officer</a:t>
            </a:r>
          </a:p>
          <a:p>
            <a:pPr marL="0" indent="0" algn="ctr">
              <a:buNone/>
            </a:pPr>
            <a:r>
              <a:rPr lang="en-US" sz="1800" dirty="0">
                <a:cs typeface="Times New Roman" panose="02020603050405020304" pitchFamily="18" charset="0"/>
                <a:hlinkClick r:id="rId4"/>
              </a:rPr>
              <a:t>Nikki.James@indy.gov</a:t>
            </a:r>
            <a:r>
              <a:rPr lang="en-US" sz="1800" dirty="0">
                <a:cs typeface="Times New Roman" panose="02020603050405020304" pitchFamily="18" charset="0"/>
              </a:rPr>
              <a:t> or (317) 327-6874</a:t>
            </a:r>
          </a:p>
          <a:p>
            <a:pPr marL="0" indent="0" algn="ctr">
              <a:buNone/>
            </a:pPr>
            <a:endParaRPr lang="en-US" sz="1800" dirty="0">
              <a:cs typeface="Times New Roman" panose="02020603050405020304" pitchFamily="18" charset="0"/>
            </a:endParaRPr>
          </a:p>
          <a:p>
            <a:pPr marL="0" indent="0" algn="ctr">
              <a:buNone/>
            </a:pPr>
            <a:r>
              <a:rPr lang="en-US" sz="1800" dirty="0">
                <a:cs typeface="Times New Roman" panose="02020603050405020304" pitchFamily="18" charset="0"/>
              </a:rPr>
              <a:t>Becky Motsinger, Chief Financial Officer</a:t>
            </a:r>
          </a:p>
          <a:p>
            <a:pPr marL="0" indent="0" algn="ctr">
              <a:buNone/>
            </a:pPr>
            <a:r>
              <a:rPr lang="en-US" sz="1800" dirty="0">
                <a:cs typeface="Times New Roman" panose="02020603050405020304" pitchFamily="18" charset="0"/>
                <a:hlinkClick r:id="rId5"/>
              </a:rPr>
              <a:t>Rebecca.Motsinger@indy.gov</a:t>
            </a:r>
            <a:r>
              <a:rPr lang="en-US" sz="1800" dirty="0">
                <a:cs typeface="Times New Roman" panose="02020603050405020304" pitchFamily="18" charset="0"/>
              </a:rPr>
              <a:t> or (317) 327-3256</a:t>
            </a:r>
          </a:p>
          <a:p>
            <a:pPr marL="0" indent="0" algn="ctr">
              <a:buNone/>
            </a:pPr>
            <a:endParaRPr lang="en-US" sz="1800" dirty="0">
              <a:cs typeface="Times New Roman" panose="02020603050405020304" pitchFamily="18" charset="0"/>
            </a:endParaRPr>
          </a:p>
        </p:txBody>
      </p:sp>
    </p:spTree>
    <p:extLst>
      <p:ext uri="{BB962C8B-B14F-4D97-AF65-F5344CB8AC3E}">
        <p14:creationId xmlns:p14="http://schemas.microsoft.com/office/powerpoint/2010/main" val="40675596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73953</TotalTime>
  <Words>1155</Words>
  <Application>Microsoft Office PowerPoint</Application>
  <PresentationFormat>On-screen Show (4:3)</PresentationFormat>
  <Paragraphs>205</Paragraphs>
  <Slides>16</Slides>
  <Notes>9</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16</vt:i4>
      </vt:variant>
    </vt:vector>
  </HeadingPairs>
  <TitlesOfParts>
    <vt:vector size="29" baseType="lpstr">
      <vt:lpstr>Arial</vt:lpstr>
      <vt:lpstr>Bookman Old Style</vt:lpstr>
      <vt:lpstr>Calibri</vt:lpstr>
      <vt:lpstr>Calibri Light</vt:lpstr>
      <vt:lpstr>Century Gothic</vt:lpstr>
      <vt:lpstr>Palatino Linotype</vt:lpstr>
      <vt:lpstr>Times New Roman</vt:lpstr>
      <vt:lpstr>Wingdings</vt:lpstr>
      <vt:lpstr>Wingdings 3</vt:lpstr>
      <vt:lpstr>Ion</vt:lpstr>
      <vt:lpstr>1_Custom Design</vt:lpstr>
      <vt:lpstr>Custom Design</vt:lpstr>
      <vt:lpstr>Acrobat Document</vt:lpstr>
      <vt:lpstr>Marion County Public Defender Agency</vt:lpstr>
      <vt:lpstr>Agency Overview</vt:lpstr>
      <vt:lpstr>Fiscal &amp; Service Achievements  </vt:lpstr>
      <vt:lpstr>Budget Breakdown </vt:lpstr>
      <vt:lpstr>Budget Breakdown Character 1</vt:lpstr>
      <vt:lpstr>Budget Breakdown  Character 2 </vt:lpstr>
      <vt:lpstr>Budget Breakdown  Character 3</vt:lpstr>
      <vt:lpstr>Budget Breakdown  Character 4 </vt:lpstr>
      <vt:lpstr>MCPDA Expense and Revenue By Year (County General)  *PST Fund Pre 2012 **Dollars in Millions</vt:lpstr>
      <vt:lpstr>Budgeting for Equity - Successes</vt:lpstr>
      <vt:lpstr>Budgeting for Equity - Population</vt:lpstr>
      <vt:lpstr>Budgeting for Equity - Staffing</vt:lpstr>
      <vt:lpstr>Budgeting for Equity  2025 Budget</vt:lpstr>
      <vt:lpstr>Budgeting for Equity - Barriers</vt:lpstr>
      <vt:lpstr>   Budgeting for Equity     Community Engagement </vt:lpstr>
      <vt:lpstr> Questions?       </vt:lpstr>
    </vt:vector>
  </TitlesOfParts>
  <Company>City of Indianapolis - Marion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Marion County Public Defender Agency</dc:title>
  <dc:creator>DLGREEN</dc:creator>
  <cp:lastModifiedBy>Motsinger, Rebecca</cp:lastModifiedBy>
  <cp:revision>893</cp:revision>
  <cp:lastPrinted>2024-08-14T18:58:48Z</cp:lastPrinted>
  <dcterms:created xsi:type="dcterms:W3CDTF">2010-06-25T13:54:55Z</dcterms:created>
  <dcterms:modified xsi:type="dcterms:W3CDTF">2024-08-20T13:59:41Z</dcterms:modified>
  <cp:contentStatus/>
</cp:coreProperties>
</file>