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311" r:id="rId5"/>
    <p:sldId id="333" r:id="rId6"/>
    <p:sldId id="353" r:id="rId7"/>
    <p:sldId id="361" r:id="rId8"/>
    <p:sldId id="355" r:id="rId9"/>
    <p:sldId id="356" r:id="rId10"/>
    <p:sldId id="358" r:id="rId11"/>
    <p:sldId id="357" r:id="rId12"/>
    <p:sldId id="359" r:id="rId13"/>
    <p:sldId id="360" r:id="rId14"/>
    <p:sldId id="342" r:id="rId15"/>
    <p:sldId id="343" r:id="rId16"/>
    <p:sldId id="345" r:id="rId17"/>
    <p:sldId id="346" r:id="rId18"/>
    <p:sldId id="347" r:id="rId19"/>
    <p:sldId id="344" r:id="rId20"/>
    <p:sldId id="350" r:id="rId21"/>
    <p:sldId id="352" r:id="rId22"/>
    <p:sldId id="330" r:id="rId23"/>
    <p:sldId id="331" r:id="rId24"/>
    <p:sldId id="319" r:id="rId25"/>
    <p:sldId id="324" r:id="rId26"/>
    <p:sldId id="325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ggins, Mackenzie" initials="HM" lastIdx="39" clrIdx="0">
    <p:extLst>
      <p:ext uri="{19B8F6BF-5375-455C-9EA6-DF929625EA0E}">
        <p15:presenceInfo xmlns:p15="http://schemas.microsoft.com/office/powerpoint/2012/main" userId="S::Mackenzie.Higgins@Indy.Gov::3d958040-10d8-4d56-a4c5-c258a8abe377" providerId="AD"/>
      </p:ext>
    </p:extLst>
  </p:cmAuthor>
  <p:cmAuthor id="2" name="Bode, Mark" initials="BM" lastIdx="6" clrIdx="1">
    <p:extLst>
      <p:ext uri="{19B8F6BF-5375-455C-9EA6-DF929625EA0E}">
        <p15:presenceInfo xmlns:p15="http://schemas.microsoft.com/office/powerpoint/2012/main" userId="S::mark.bode@indy.gov::94945109-62da-4dce-8630-f564b74e657e" providerId="AD"/>
      </p:ext>
    </p:extLst>
  </p:cmAuthor>
  <p:cmAuthor id="3" name="Clark, Ken" initials="CK" lastIdx="6" clrIdx="2">
    <p:extLst>
      <p:ext uri="{19B8F6BF-5375-455C-9EA6-DF929625EA0E}">
        <p15:presenceInfo xmlns:p15="http://schemas.microsoft.com/office/powerpoint/2012/main" userId="S::ken.clark@indy.gov::1f502028-2e40-47cb-91b6-cef1d1fd6487" providerId="AD"/>
      </p:ext>
    </p:extLst>
  </p:cmAuthor>
  <p:cmAuthor id="4" name="Bennett, Jeff" initials="BJ" lastIdx="24" clrIdx="3">
    <p:extLst>
      <p:ext uri="{19B8F6BF-5375-455C-9EA6-DF929625EA0E}">
        <p15:presenceInfo xmlns:p15="http://schemas.microsoft.com/office/powerpoint/2012/main" userId="S::jeff.bennett@indy.gov::f72ff9ee-7291-40d9-a1cb-db8f2f04043e" providerId="AD"/>
      </p:ext>
    </p:extLst>
  </p:cmAuthor>
  <p:cmAuthor id="5" name="Bode, Mark" initials="BM [2]" lastIdx="1" clrIdx="4">
    <p:extLst>
      <p:ext uri="{19B8F6BF-5375-455C-9EA6-DF929625EA0E}">
        <p15:presenceInfo xmlns:p15="http://schemas.microsoft.com/office/powerpoint/2012/main" userId="S-1-5-21-534987846-2799336593-2444313653-933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97979"/>
    <a:srgbClr val="B2B2B2"/>
    <a:srgbClr val="ED1C24"/>
    <a:srgbClr val="B1B2B2"/>
    <a:srgbClr val="142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49" autoAdjust="0"/>
  </p:normalViewPr>
  <p:slideViewPr>
    <p:cSldViewPr snapToGrid="0">
      <p:cViewPr varScale="1">
        <p:scale>
          <a:sx n="75" d="100"/>
          <a:sy n="75" d="100"/>
        </p:scale>
        <p:origin x="9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4A5449-E7E0-4DA5-83D9-591E667CDBBA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BDE14EF-26F7-48E5-9F0F-D34B73FE2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34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your agency/department is more internally focused and primarily serves city-county employees rather than the general population such as Audit and Performance or Office of Corporate Counsel, think about the demographics of city-county employees as the population you could be serving.</a:t>
            </a:r>
          </a:p>
          <a:p>
            <a:r>
              <a:rPr lang="en-US" dirty="0"/>
              <a:t>If your agency/department is community-facing such as Parks, OPHS, DPW or DMD, treat the entire city as the population you could be serving.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DE14EF-26F7-48E5-9F0F-D34B73FE2B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89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equity goals has your department identified since the last budget cycle (if applicable)? Have they changed from previous years?</a:t>
            </a:r>
          </a:p>
          <a:p>
            <a:r>
              <a:rPr lang="en-US" dirty="0"/>
              <a:t>In what ways are you addressing disparities including, but not limited to race, ethnicity, gender, sexual orientation, and ability or disability. </a:t>
            </a:r>
          </a:p>
          <a:p>
            <a:r>
              <a:rPr lang="en-US" dirty="0"/>
              <a:t>What costs associated with DEI training and professional development are included in this year’s budget proposal?</a:t>
            </a:r>
          </a:p>
          <a:p>
            <a:r>
              <a:rPr lang="en-US" dirty="0"/>
              <a:t>In addition to your XBE goals, in what other ways is your department advancing equity within our community? </a:t>
            </a:r>
          </a:p>
          <a:p>
            <a:r>
              <a:rPr lang="en-US" dirty="0"/>
              <a:t>Please identify the specific disparities your department’s efforts are designed to address, including a brief description of the internal data, external data or processes used to identify those disparities and inform future budget decisions. </a:t>
            </a:r>
          </a:p>
          <a:p>
            <a:r>
              <a:rPr lang="en-US" dirty="0"/>
              <a:t>If applicable, describe how your department is administrating and implementing equitable fines and fees.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DE14EF-26F7-48E5-9F0F-D34B73FE2B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79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0184C-C3ED-4002-B67F-796CBE14A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F837-316A-4848-BD77-B1FB35128927}" type="datetime1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54197-6AFC-4874-B4E1-827EB5D8A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DFF55-4471-48F5-9B04-FBFB1E18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C7FE1E7-4E83-4EF0-A610-DBDF71623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>
            <a:lvl1pPr>
              <a:defRPr>
                <a:solidFill>
                  <a:srgbClr val="14284B"/>
                </a:solidFill>
              </a:defRPr>
            </a:lvl1pPr>
          </a:lstStyle>
          <a:p>
            <a:pPr algn="l"/>
            <a:r>
              <a:rPr lang="en-US" sz="6600">
                <a:solidFill>
                  <a:srgbClr val="15284B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C33B14-456E-48D0-ADD8-9D673EED1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algn="l"/>
            <a:r>
              <a:rPr lang="en-US" sz="2800" b="1">
                <a:solidFill>
                  <a:srgbClr val="797979"/>
                </a:solidFill>
                <a:latin typeface="Montserrat" panose="00000500000000000000" pitchFamily="2" charset="0"/>
              </a:rPr>
              <a:t>Click to edit Master subtitle style</a:t>
            </a:r>
            <a:endParaRPr lang="en-US" sz="2800">
              <a:solidFill>
                <a:srgbClr val="797979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16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7E5DF-F138-4479-9DCD-7EA9C4A54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4284B"/>
                </a:solidFill>
              </a:defRPr>
            </a:lvl1pPr>
          </a:lstStyle>
          <a:p>
            <a:r>
              <a:rPr lang="en-US">
                <a:solidFill>
                  <a:srgbClr val="15284B"/>
                </a:solidFill>
                <a:latin typeface="Montserrat" panose="00000500000000000000" pitchFamily="2" charset="0"/>
              </a:rPr>
              <a:t>Slide Title: Extra tagline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D4519-7AF4-48D7-883A-2FFF9C11A44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>
                <a:solidFill>
                  <a:srgbClr val="797979"/>
                </a:solidFill>
                <a:latin typeface="Montserrat" panose="00000500000000000000" pitchFamily="2" charset="0"/>
              </a:rPr>
              <a:t>Lorem Ipsum</a:t>
            </a:r>
          </a:p>
          <a:p>
            <a:r>
              <a:rPr lang="en-US">
                <a:solidFill>
                  <a:srgbClr val="797979"/>
                </a:solidFill>
                <a:latin typeface="Montserrat" panose="00000500000000000000" pitchFamily="2" charset="0"/>
              </a:rPr>
              <a:t>Dolor Sit </a:t>
            </a:r>
            <a:r>
              <a:rPr lang="en-US" err="1">
                <a:solidFill>
                  <a:srgbClr val="797979"/>
                </a:solidFill>
                <a:latin typeface="Montserrat" panose="00000500000000000000" pitchFamily="2" charset="0"/>
              </a:rPr>
              <a:t>Amet</a:t>
            </a:r>
            <a:endParaRPr lang="en-US">
              <a:solidFill>
                <a:srgbClr val="797979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C0B4D-CD5A-44E9-ABB8-84900B49C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BF6E0-45FC-4283-8C54-D004F2256ED9}" type="datetime1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DBBC1-6698-456B-B5E4-C4A5D8D0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1196A-0BB9-46DD-B92B-1C122C628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688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62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5F8EF-4ABE-4084-B3B5-CC958417C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14284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AF4DC-62DE-4D4C-BD99-E5055DDD7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AE24F-4245-4653-A96F-BD3D054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BB9-E8EA-4A03-89CD-18A1DF5A7E89}" type="datetime1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0F4FF-7F59-4F54-BEF8-818B4BCFD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FAAC9-D4B6-4C3F-8173-ECE3BB4E9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272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10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EDF4-96AE-47D2-B23C-BC0719E9E5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>
                <a:solidFill>
                  <a:srgbClr val="15284B"/>
                </a:solidFill>
                <a:latin typeface="Montserrat" panose="00000500000000000000" pitchFamily="2" charset="0"/>
              </a:rPr>
              <a:t>Slide Title: Extra tagline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0CFFE-E6EA-42A1-B570-68FF6A51990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797979"/>
                </a:solidFill>
              </a:defRPr>
            </a:lvl1pPr>
            <a:lvl2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2pPr>
            <a:lvl3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3pPr>
            <a:lvl4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4pPr>
            <a:lvl5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5pPr>
          </a:lstStyle>
          <a:p>
            <a:r>
              <a:rPr lang="en-US">
                <a:solidFill>
                  <a:srgbClr val="797979"/>
                </a:solidFill>
                <a:latin typeface="Montserrat" panose="00000500000000000000" pitchFamily="2" charset="0"/>
              </a:rPr>
              <a:t>Lorem Ipsum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EBA5F3-B3BA-44F7-B806-65FDB641D4B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2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2pPr>
            <a:lvl3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3pPr>
            <a:lvl4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4pPr>
            <a:lvl5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5pPr>
          </a:lstStyle>
          <a:p>
            <a:r>
              <a:rPr lang="en-US">
                <a:solidFill>
                  <a:srgbClr val="797979"/>
                </a:solidFill>
                <a:latin typeface="Montserrat" panose="00000500000000000000" pitchFamily="2" charset="0"/>
              </a:rPr>
              <a:t>Lorem Ipsum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C9901E-4240-42FA-9345-0AEDD8912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164-4E79-417F-AD89-5A5CA82D8AFD}" type="datetime1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C4B04-3321-4834-BD0C-6969B255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6BD66-060A-42CD-B951-9F1AAB87D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35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7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FB30-6DAB-4B91-B844-38E60EE18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14284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91E06-AE27-48B7-8130-4E0B1C450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14284B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068D9-FF07-482C-9092-309A4402F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2pPr>
            <a:lvl3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3pPr>
            <a:lvl4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4pPr>
            <a:lvl5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5923D-9106-4370-AF0E-78BB2E917A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14284B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3E0A71-DE14-474B-881A-FAC965649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2pPr>
            <a:lvl3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3pPr>
            <a:lvl4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4pPr>
            <a:lvl5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A45746-1AF2-4464-99B9-7B665B090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6273-8B29-4B95-8B68-DB1D1F6A3E67}" type="datetime1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61D839-197F-4133-9C4F-340E200E2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14C18F-9162-4680-BE77-B567A4B1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29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E1369-132B-41E4-AC4B-1BB21F69E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284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AD3AB-3DA9-4EB7-90D2-065ABEC1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864BD-7C5C-418A-A2A1-D00867CA2795}" type="datetime1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D5412D-1ED6-4F20-85C2-00785CC9E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E425D9-E667-4670-BF2B-46EBC8FE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058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3374F5-3340-4C78-97E0-57B7A72A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451E-21EB-4AE6-940C-6E0C078CA819}" type="datetime1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DE2B80-1DBF-4C0F-8435-DCFC09915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4F63EE-0EF1-4DAD-BB9D-BC11A2D1B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689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99487-D5BD-4EC2-810A-F46443406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284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73105-32C4-4037-A2C8-B3630711E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>
              <a:defRPr sz="2800">
                <a:solidFill>
                  <a:srgbClr val="797979"/>
                </a:solidFill>
                <a:latin typeface="Montserrat" panose="00000500000000000000" pitchFamily="2" charset="0"/>
              </a:defRPr>
            </a:lvl2pPr>
            <a:lvl3pPr>
              <a:defRPr sz="2400">
                <a:solidFill>
                  <a:srgbClr val="797979"/>
                </a:solidFill>
                <a:latin typeface="Montserrat" panose="00000500000000000000" pitchFamily="2" charset="0"/>
              </a:defRPr>
            </a:lvl3pPr>
            <a:lvl4pPr>
              <a:defRPr sz="2000">
                <a:solidFill>
                  <a:srgbClr val="797979"/>
                </a:solidFill>
                <a:latin typeface="Montserrat" panose="00000500000000000000" pitchFamily="2" charset="0"/>
              </a:defRPr>
            </a:lvl4pPr>
            <a:lvl5pPr>
              <a:defRPr sz="2000">
                <a:solidFill>
                  <a:srgbClr val="797979"/>
                </a:solidFill>
                <a:latin typeface="Montserrat" panose="000005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B3C0F-6F6F-413F-A30C-E79A4E223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F2343-EC36-42DD-AB28-0DD4BE28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B1F-43D4-41F6-B118-F67FEBABA805}" type="datetime1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569349-4173-493D-B624-EB49E5E6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3D4D2-E46A-4CC7-B964-F67F32A1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723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9028B-BA58-4057-93E2-C3F8F811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284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DEA9E-DE80-4081-B109-DC67E53BF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DA1F5-524A-498A-9FEC-0B70EE59B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98C18-E5E4-4257-B85B-8C4D2B7A2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A28A-C064-4693-A5CE-53FC8068E22D}" type="datetime1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41BDC-4E55-443D-AD00-967BFD107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93C68-F648-48B5-B24C-86099E21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2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6F2F-F64D-491E-BD46-C4463EC27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284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D3098-E6E0-4298-B74C-E58C83A90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2pPr>
            <a:lvl3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3pPr>
            <a:lvl4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4pPr>
            <a:lvl5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4A14D-6C39-4664-9650-A5D2D430B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CF8A-85B7-49F2-90F3-68B34BB5EFD0}" type="datetime1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8E10-622B-4782-A5BF-DEDE4C56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52E9B-093E-4C7E-BACC-C5ACFD66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35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1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2E7334-7BDC-45A3-8EE5-E793F32A1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4284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C5DD9-3EEB-4548-A86F-A30837E98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1pPr>
            <a:lvl2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2pPr>
            <a:lvl3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3pPr>
            <a:lvl4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4pPr>
            <a:lvl5pPr>
              <a:defRPr>
                <a:solidFill>
                  <a:srgbClr val="797979"/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C2849-DE1B-4EFB-9502-DCADAE1E2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0DAA9-CC0A-4451-B210-F34702EFB758}" type="datetime1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87D25-9484-4C99-996B-034A7AA78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B1D9-7229-455B-9465-41FF4C7E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A1191F-B1DE-45B3-8570-E731DA1ED2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62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66C6BF-0826-43DD-AD78-39752623A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B3231-B669-4FB1-9C5F-543162296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26AF1-A3F2-4416-AB41-D65DB70AC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7ED3A-DB84-4F09-95C7-C1A2640AA0A8}" type="datetime1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7151-8EEF-4456-B3F4-4B2B6B242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941AA-A612-46CC-943A-22CE78910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1191F-B1DE-45B3-8570-E731DA1ED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1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4284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9797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9797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9797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9797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9797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D7502-DE6E-4599-A9EF-00B4431BE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733675"/>
            <a:ext cx="8420102" cy="776288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15284B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2025 Budget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E4768-B9EF-4904-BCFE-CF5727F858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797979"/>
                </a:solidFill>
                <a:latin typeface="Montserrat" panose="00000500000000000000" pitchFamily="2" charset="0"/>
              </a:rPr>
              <a:t>Department</a:t>
            </a:r>
          </a:p>
        </p:txBody>
      </p:sp>
    </p:spTree>
    <p:extLst>
      <p:ext uri="{BB962C8B-B14F-4D97-AF65-F5344CB8AC3E}">
        <p14:creationId xmlns:p14="http://schemas.microsoft.com/office/powerpoint/2010/main" val="3922543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3949D-DBF5-41FC-8E53-4DB90EA4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we are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6CA69-B122-45D2-8E67-79CC6AECC246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Setting new expectations for the criminal justice system by </a:t>
            </a:r>
            <a:r>
              <a:rPr lang="en-US" b="1" dirty="0"/>
              <a:t>increasing access to justice, fairness and equity.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Maintaining the </a:t>
            </a:r>
            <a:r>
              <a:rPr lang="en-US" b="1" dirty="0"/>
              <a:t>highest</a:t>
            </a:r>
            <a:r>
              <a:rPr lang="en-US" dirty="0"/>
              <a:t> </a:t>
            </a:r>
            <a:r>
              <a:rPr lang="en-US" b="1" dirty="0"/>
              <a:t>ethical standards </a:t>
            </a:r>
            <a:r>
              <a:rPr lang="en-US" dirty="0"/>
              <a:t>and </a:t>
            </a:r>
            <a:r>
              <a:rPr lang="en-US" b="1" dirty="0"/>
              <a:t>preserving the rights of victims</a:t>
            </a:r>
            <a:r>
              <a:rPr lang="en-US" dirty="0"/>
              <a:t>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4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F38B42-B49F-5ED7-E8E2-5FB2A3A1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 descr="A picture containing text, posing&#10;&#10;Description automatically generated">
            <a:extLst>
              <a:ext uri="{FF2B5EF4-FFF2-40B4-BE49-F238E27FC236}">
                <a16:creationId xmlns:a16="http://schemas.microsoft.com/office/drawing/2014/main" id="{526FC39F-6936-4E71-3787-9BFB020FF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46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27ADF2-226E-A232-F65F-D2403C77E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8A66D55-AC55-9215-2A56-35E9023C130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428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Who we are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5D5D0E-BB34-9738-6AB2-16B111EE5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35" y="1992028"/>
            <a:ext cx="5882165" cy="2481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3373C3-2BE6-175B-2BE8-A2291B7F4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760" y="1992028"/>
            <a:ext cx="5621280" cy="24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60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02A6F0-901A-B1B8-B7EA-EE1E2EA33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758B3A4E-F8E7-EAE8-3D6B-CBFAFDB11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" y="193040"/>
            <a:ext cx="11013440" cy="619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6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0E7446-7BD9-784A-27AF-E45E28F21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7A52E7-DB03-12F4-9192-33C39F0B6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" y="111760"/>
            <a:ext cx="10393680" cy="584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54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DC881E-11E0-36B9-6C71-D86BC627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24D816B-0CF0-320C-8795-5953AD00B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0"/>
            <a:ext cx="11288889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42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5F1BDB-32E2-953A-26A3-347C423D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 descr="A picture containing text, colorful&#10;&#10;Description automatically generated">
            <a:extLst>
              <a:ext uri="{FF2B5EF4-FFF2-40B4-BE49-F238E27FC236}">
                <a16:creationId xmlns:a16="http://schemas.microsoft.com/office/drawing/2014/main" id="{ACE088F8-7C1F-6A30-9F38-F48630BE4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08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B9B7CA-7D14-BDC1-B67C-1CC27EBC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B938EFC5-D638-D0FD-969B-5E3A0E3AF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" y="0"/>
            <a:ext cx="11267440" cy="633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3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010C28-9D01-BE06-1566-3D46FF219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7B37F48-6E75-04EC-6CE9-EB6E6BC3F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" y="81280"/>
            <a:ext cx="11115040" cy="62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65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B6BFBA-CDCB-5414-1432-CA98AF99A7FD}"/>
              </a:ext>
            </a:extLst>
          </p:cNvPr>
          <p:cNvSpPr txBox="1"/>
          <p:nvPr/>
        </p:nvSpPr>
        <p:spPr>
          <a:xfrm>
            <a:off x="822960" y="244455"/>
            <a:ext cx="7823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Marion County Prosecutor’s Office Criminal Division</a:t>
            </a:r>
            <a:br>
              <a:rPr lang="en-US" sz="3600" dirty="0"/>
            </a:br>
            <a:r>
              <a:rPr lang="en-US" sz="3200" dirty="0">
                <a:solidFill>
                  <a:srgbClr val="B1B2B2"/>
                </a:solidFill>
              </a:rPr>
              <a:t>2025 Proposed Budget by Fund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34362508-DEA6-0EA2-0EB9-3F230393C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813" y="1885226"/>
            <a:ext cx="6373667" cy="4317339"/>
          </a:xfrm>
        </p:spPr>
        <p:txBody>
          <a:bodyPr>
            <a:no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County General </a:t>
            </a:r>
            <a:r>
              <a:rPr lang="en-US" sz="1800" dirty="0">
                <a:solidFill>
                  <a:schemeClr val="tx1"/>
                </a:solidFill>
              </a:rPr>
              <a:t>			$       25,151,127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County Federal Law Enforcement </a:t>
            </a:r>
            <a:r>
              <a:rPr lang="en-US" sz="1800" dirty="0">
                <a:solidFill>
                  <a:schemeClr val="tx1"/>
                </a:solidFill>
              </a:rPr>
              <a:t>	$       1,468,680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County State Law Enforcement </a:t>
            </a:r>
            <a:r>
              <a:rPr lang="en-US" sz="1800" dirty="0">
                <a:solidFill>
                  <a:schemeClr val="tx1"/>
                </a:solidFill>
              </a:rPr>
              <a:t>	$        1,371,920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Diversion Fees</a:t>
            </a:r>
            <a:r>
              <a:rPr lang="en-US" sz="1800" dirty="0">
                <a:solidFill>
                  <a:schemeClr val="tx1"/>
                </a:solidFill>
              </a:rPr>
              <a:t>				$         269,868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Drug Free Community – County</a:t>
            </a:r>
            <a:r>
              <a:rPr lang="en-US" sz="1800" dirty="0">
                <a:solidFill>
                  <a:schemeClr val="tx1"/>
                </a:solidFill>
              </a:rPr>
              <a:t>	$           40,000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County Public Safety Income Tax</a:t>
            </a:r>
            <a:r>
              <a:rPr lang="en-US" sz="1800" dirty="0">
                <a:solidFill>
                  <a:schemeClr val="tx1"/>
                </a:solidFill>
              </a:rPr>
              <a:t>	$      2,647,974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Deferral Program Fees</a:t>
            </a:r>
            <a:r>
              <a:rPr lang="en-US" sz="1800" dirty="0">
                <a:solidFill>
                  <a:schemeClr val="tx1"/>
                </a:solidFill>
              </a:rPr>
              <a:t>			$        700,000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Federal Grants - County</a:t>
            </a:r>
            <a:r>
              <a:rPr lang="en-US" sz="1800" dirty="0">
                <a:solidFill>
                  <a:schemeClr val="tx1"/>
                </a:solidFill>
              </a:rPr>
              <a:t>		$       1,893,820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State of Indiana Grants – County</a:t>
            </a:r>
            <a:r>
              <a:rPr lang="en-US" sz="1800" dirty="0">
                <a:solidFill>
                  <a:schemeClr val="tx1"/>
                </a:solidFill>
              </a:rPr>
              <a:t>	$          1,271,513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Marion County Grants - County</a:t>
            </a:r>
            <a:r>
              <a:rPr lang="en-US" sz="1800" u="sng" dirty="0">
                <a:solidFill>
                  <a:schemeClr val="tx1"/>
                </a:solidFill>
              </a:rPr>
              <a:t>	$            197,515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TOTAL:</a:t>
            </a:r>
            <a:r>
              <a:rPr lang="en-US" sz="1800" dirty="0">
                <a:solidFill>
                  <a:schemeClr val="tx1"/>
                </a:solidFill>
              </a:rPr>
              <a:t>					$      35,012,418</a:t>
            </a:r>
          </a:p>
          <a:p>
            <a:pPr lvl="0" eaLnBrk="0" fontAlgn="base" hangingPunct="0">
              <a:spcBef>
                <a:spcPts val="1200"/>
              </a:spcBef>
              <a:spcAft>
                <a:spcPts val="0"/>
              </a:spcAft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59951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B6BFBA-CDCB-5414-1432-CA98AF99A7FD}"/>
              </a:ext>
            </a:extLst>
          </p:cNvPr>
          <p:cNvSpPr txBox="1"/>
          <p:nvPr/>
        </p:nvSpPr>
        <p:spPr>
          <a:xfrm>
            <a:off x="822960" y="244455"/>
            <a:ext cx="7823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Marion County Prosecutor’s Office Criminal Division </a:t>
            </a:r>
            <a:br>
              <a:rPr lang="en-US" sz="3600" dirty="0"/>
            </a:br>
            <a:r>
              <a:rPr lang="en-US" sz="3600" dirty="0">
                <a:solidFill>
                  <a:srgbClr val="B2B2B2"/>
                </a:solidFill>
              </a:rPr>
              <a:t>2025 Budget by Character</a:t>
            </a:r>
            <a:endParaRPr lang="en-US" sz="3200" dirty="0">
              <a:solidFill>
                <a:srgbClr val="B2B2B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46264E-2EAE-0467-A9CC-2D1473C59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448246"/>
              </p:ext>
            </p:extLst>
          </p:nvPr>
        </p:nvGraphicFramePr>
        <p:xfrm>
          <a:off x="2993672" y="2477439"/>
          <a:ext cx="6204656" cy="30480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592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2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1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28,367,323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2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469,668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3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5,192,949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4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</a:t>
                      </a:r>
                      <a:r>
                        <a:rPr lang="en-US" sz="280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982,478</a:t>
                      </a:r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b="1" u="none" strike="noStrike" dirty="0">
                          <a:effectLst/>
                          <a:latin typeface="+mn-lt"/>
                        </a:rPr>
                        <a:t>  </a:t>
                      </a:r>
                      <a:r>
                        <a:rPr lang="en-US" sz="2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</a:t>
                      </a:r>
                      <a:r>
                        <a:rPr lang="en-US" sz="2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35,012,418</a:t>
                      </a:r>
                      <a:endParaRPr lang="en-US" sz="2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608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B6BFBA-CDCB-5414-1432-CA98AF99A7FD}"/>
              </a:ext>
            </a:extLst>
          </p:cNvPr>
          <p:cNvSpPr txBox="1"/>
          <p:nvPr/>
        </p:nvSpPr>
        <p:spPr>
          <a:xfrm>
            <a:off x="1783079" y="815479"/>
            <a:ext cx="8625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Marion County Prosecutor’s Office: Child Support Division </a:t>
            </a:r>
            <a:endParaRPr lang="en-US" sz="3200" dirty="0">
              <a:solidFill>
                <a:srgbClr val="B2B2B2"/>
              </a:solidFill>
            </a:endParaRPr>
          </a:p>
        </p:txBody>
      </p:sp>
      <p:pic>
        <p:nvPicPr>
          <p:cNvPr id="3" name="Picture 2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B003D604-53A9-7004-4270-878D74143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769" y="2362060"/>
            <a:ext cx="3680461" cy="368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93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 descr="A picture containing text, posing, person, people&#10;&#10;Description automatically generated">
            <a:extLst>
              <a:ext uri="{FF2B5EF4-FFF2-40B4-BE49-F238E27FC236}">
                <a16:creationId xmlns:a16="http://schemas.microsoft.com/office/drawing/2014/main" id="{13BC9D43-1147-7B82-DEA7-928B44620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0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15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9C087B5-9356-E0C2-3CDB-B6CE9C852EE1}"/>
              </a:ext>
            </a:extLst>
          </p:cNvPr>
          <p:cNvSpPr txBox="1">
            <a:spLocks/>
          </p:cNvSpPr>
          <p:nvPr/>
        </p:nvSpPr>
        <p:spPr>
          <a:xfrm>
            <a:off x="1405558" y="2279965"/>
            <a:ext cx="9380883" cy="410051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tx1"/>
                </a:solidFill>
              </a:rPr>
              <a:t>Assist parents in establishing paternity for children born out of wedlock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tx1"/>
                </a:solidFill>
              </a:rPr>
              <a:t>Assist parents in establishing child support and medical support orders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tx1"/>
                </a:solidFill>
              </a:rPr>
              <a:t>Assist parents in enforcing child support and medical support orders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tx1"/>
                </a:solidFill>
              </a:rPr>
              <a:t>Provide assistance for parents in other states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52BDD6-45C7-7F81-2A5E-DD9D8A4B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099" y="622618"/>
            <a:ext cx="9692640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4000" dirty="0">
                <a:solidFill>
                  <a:schemeClr val="tx1"/>
                </a:solidFill>
              </a:rPr>
              <a:t>Marion County Prosecutor’s Office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Child Support Division </a:t>
            </a:r>
            <a:br>
              <a:rPr lang="en-US" sz="2800" dirty="0">
                <a:solidFill>
                  <a:schemeClr val="tx1"/>
                </a:solidFill>
              </a:rPr>
            </a:b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Division Objectives:</a:t>
            </a:r>
          </a:p>
        </p:txBody>
      </p:sp>
    </p:spTree>
    <p:extLst>
      <p:ext uri="{BB962C8B-B14F-4D97-AF65-F5344CB8AC3E}">
        <p14:creationId xmlns:p14="http://schemas.microsoft.com/office/powerpoint/2010/main" val="2601275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B6BFBA-CDCB-5414-1432-CA98AF99A7FD}"/>
              </a:ext>
            </a:extLst>
          </p:cNvPr>
          <p:cNvSpPr txBox="1"/>
          <p:nvPr/>
        </p:nvSpPr>
        <p:spPr>
          <a:xfrm>
            <a:off x="822960" y="244455"/>
            <a:ext cx="7823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Marion County Prosecutor’s Office Child Support Division </a:t>
            </a:r>
            <a:br>
              <a:rPr lang="en-US" sz="3600" dirty="0"/>
            </a:br>
            <a:r>
              <a:rPr lang="en-US" sz="3600" dirty="0">
                <a:solidFill>
                  <a:srgbClr val="B2B2B2"/>
                </a:solidFill>
              </a:rPr>
              <a:t>2025 Budget by Character</a:t>
            </a:r>
            <a:endParaRPr lang="en-US" sz="3200" dirty="0">
              <a:solidFill>
                <a:srgbClr val="B2B2B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46264E-2EAE-0467-A9CC-2D1473C599B3}"/>
              </a:ext>
            </a:extLst>
          </p:cNvPr>
          <p:cNvGraphicFramePr>
            <a:graphicFrameLocks noGrp="1"/>
          </p:cNvGraphicFramePr>
          <p:nvPr/>
        </p:nvGraphicFramePr>
        <p:xfrm>
          <a:off x="2993672" y="2477439"/>
          <a:ext cx="6204656" cy="30480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592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2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1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5</a:t>
                      </a:r>
                      <a:r>
                        <a:rPr lang="en-US" sz="2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,898,566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2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11,027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3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1,154,539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</a:rPr>
                        <a:t>Character 4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$  </a:t>
                      </a:r>
                      <a:r>
                        <a:rPr lang="en-US" sz="280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8,000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en-US" sz="2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</a:t>
                      </a:r>
                      <a:r>
                        <a:rPr lang="en-US" sz="2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en-US" sz="2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,072,132</a:t>
                      </a:r>
                      <a:endParaRPr lang="en-US" sz="2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287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B6BFBA-CDCB-5414-1432-CA98AF99A7FD}"/>
              </a:ext>
            </a:extLst>
          </p:cNvPr>
          <p:cNvSpPr txBox="1"/>
          <p:nvPr/>
        </p:nvSpPr>
        <p:spPr>
          <a:xfrm>
            <a:off x="822960" y="244455"/>
            <a:ext cx="7823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Marion County Prosecutor’s Office Child Support Division </a:t>
            </a:r>
            <a:br>
              <a:rPr lang="en-US" sz="3600" dirty="0"/>
            </a:br>
            <a:r>
              <a:rPr lang="en-US" sz="3600" dirty="0">
                <a:solidFill>
                  <a:srgbClr val="B1B2B2"/>
                </a:solidFill>
              </a:rPr>
              <a:t>2025 Budget by Fund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F0E823-E395-7AD9-F070-53FE18075980}"/>
              </a:ext>
            </a:extLst>
          </p:cNvPr>
          <p:cNvGraphicFramePr>
            <a:graphicFrameLocks noGrp="1"/>
          </p:cNvGraphicFramePr>
          <p:nvPr/>
        </p:nvGraphicFramePr>
        <p:xfrm>
          <a:off x="2057400" y="2875721"/>
          <a:ext cx="7315200" cy="2623931"/>
        </p:xfrm>
        <a:graphic>
          <a:graphicData uri="http://schemas.openxmlformats.org/drawingml/2006/table">
            <a:tbl>
              <a:tblPr firstRow="1" lastRow="1" bandRow="1">
                <a:tableStyleId>{3C2FFA5D-87B4-456A-9821-1D502468CF0F}</a:tableStyleId>
              </a:tblPr>
              <a:tblGrid>
                <a:gridCol w="4699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5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291"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State Funding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$ 758,490 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Funding of Dept. 31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$ 4,167,004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County General Fund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$ 2,146,638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Total Budget</a:t>
                      </a:r>
                    </a:p>
                  </a:txBody>
                  <a:tcPr anchor="b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$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2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,072,132</a:t>
                      </a:r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691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1606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B6BFBA-CDCB-5414-1432-CA98AF99A7FD}"/>
              </a:ext>
            </a:extLst>
          </p:cNvPr>
          <p:cNvSpPr txBox="1"/>
          <p:nvPr/>
        </p:nvSpPr>
        <p:spPr>
          <a:xfrm>
            <a:off x="822960" y="244455"/>
            <a:ext cx="7823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MCPO Child Support Division Objectives for 2025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E207FA16-C619-BC96-D529-FBE523D4F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087" y="1444784"/>
            <a:ext cx="9204464" cy="4732179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Creating </a:t>
            </a:r>
            <a:r>
              <a:rPr lang="en-US" dirty="0">
                <a:solidFill>
                  <a:schemeClr val="tx1"/>
                </a:solidFill>
              </a:rPr>
              <a:t>a new mediation program to assist Title IV-D parents in solving IV-D and Family Law issues outside the courtroom</a:t>
            </a:r>
          </a:p>
          <a:p>
            <a:r>
              <a:rPr lang="en-US" sz="2800" dirty="0">
                <a:solidFill>
                  <a:schemeClr val="tx1"/>
                </a:solidFill>
              </a:rPr>
              <a:t>Reaching out to the community to explain our role and improve our services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Continuing our work with non-custodial parents to rescind child support holds on driver’s licenses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Continuing to improve our training process</a:t>
            </a:r>
          </a:p>
          <a:p>
            <a:r>
              <a:rPr lang="en-US" sz="2800" dirty="0">
                <a:solidFill>
                  <a:schemeClr val="tx1"/>
                </a:solidFill>
              </a:rPr>
              <a:t>Continuing the process of preparing employees for new state computer system </a:t>
            </a:r>
          </a:p>
          <a:p>
            <a:r>
              <a:rPr lang="en-US" sz="2800" dirty="0">
                <a:solidFill>
                  <a:schemeClr val="tx1"/>
                </a:solidFill>
              </a:rPr>
              <a:t>Continuing the Good Faith Initiative</a:t>
            </a:r>
          </a:p>
          <a:p>
            <a:r>
              <a:rPr lang="en-US" sz="2800" dirty="0">
                <a:solidFill>
                  <a:schemeClr val="tx1"/>
                </a:solidFill>
              </a:rPr>
              <a:t>Continuing Family Support Community Days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5519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D7A7B-B16B-4549-9CB4-5252FFBC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Budgeting for Equity - Successes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A8641D-A4A1-4916-9A61-004CEEBA0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Second Chance Workshops</a:t>
            </a:r>
          </a:p>
          <a:p>
            <a:pPr marL="0" indent="0">
              <a:buNone/>
            </a:pPr>
            <a:r>
              <a:rPr lang="en-US" i="1" dirty="0"/>
              <a:t>Good Faith Initiative</a:t>
            </a:r>
          </a:p>
          <a:p>
            <a:pPr marL="0" indent="0">
              <a:buNone/>
            </a:pPr>
            <a:r>
              <a:rPr lang="en-US" i="1" dirty="0"/>
              <a:t>Stronger With Support</a:t>
            </a:r>
          </a:p>
          <a:p>
            <a:pPr marL="0" indent="0">
              <a:buNone/>
            </a:pPr>
            <a:r>
              <a:rPr lang="en-US" i="1" dirty="0"/>
              <a:t>Quality of Life Unit</a:t>
            </a:r>
          </a:p>
          <a:p>
            <a:pPr marL="0" indent="0">
              <a:buNone/>
            </a:pPr>
            <a:r>
              <a:rPr lang="en-US" i="1" dirty="0"/>
              <a:t>Grit Into Grace pilot program</a:t>
            </a:r>
          </a:p>
          <a:p>
            <a:pPr marL="0" indent="0">
              <a:buNone/>
            </a:pPr>
            <a:r>
              <a:rPr lang="en-US" i="1" dirty="0"/>
              <a:t>Family Resource Days</a:t>
            </a:r>
          </a:p>
          <a:p>
            <a:pPr marL="0" indent="0">
              <a:buNone/>
            </a:pPr>
            <a:r>
              <a:rPr lang="en-US" i="1" dirty="0"/>
              <a:t>Parents That Work Program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92CD1-3899-48A7-8BCC-1C9258798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44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C502F-331E-4595-AF7A-0794EBEA3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Budgeting for Equity- Population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AD5CF-745C-47F4-84BE-9E5B791A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A1191F-B1DE-45B3-8570-E731DA1ED2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11" name="Picture 10" descr="Chart, funnel chart&#10;&#10;Description automatically generated">
            <a:extLst>
              <a:ext uri="{FF2B5EF4-FFF2-40B4-BE49-F238E27FC236}">
                <a16:creationId xmlns:a16="http://schemas.microsoft.com/office/drawing/2014/main" id="{4BAFAA64-7558-AD29-94AF-316A21914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60" y="1329531"/>
            <a:ext cx="8839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98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3949D-DBF5-41FC-8E53-4DB90EA4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Budgeting for Equity – 2025 Budget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6CA69-B122-45D2-8E67-79CC6AECC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13737"/>
            <a:ext cx="10512424" cy="667488"/>
          </a:xfrm>
          <a:ln>
            <a:noFill/>
          </a:ln>
        </p:spPr>
        <p:txBody>
          <a:bodyPr>
            <a:noAutofit/>
          </a:bodyPr>
          <a:lstStyle/>
          <a:p>
            <a:pPr lvl="0"/>
            <a:r>
              <a:rPr lang="en-US" sz="2000" dirty="0">
                <a:solidFill>
                  <a:srgbClr val="000000"/>
                </a:solidFill>
              </a:rPr>
              <a:t>In what ways does your department’s overall budget for the next fiscal year advance racial equity? Please articulate</a:t>
            </a:r>
            <a:r>
              <a:rPr lang="en-US" sz="2000" dirty="0"/>
              <a:t>: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21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72036D-01E0-8216-1801-F9260BD74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112692" cy="3684588"/>
          </a:xfrm>
        </p:spPr>
        <p:txBody>
          <a:bodyPr/>
          <a:lstStyle/>
          <a:p>
            <a:r>
              <a:rPr lang="en-US" dirty="0"/>
              <a:t>Expand community-based initiatives </a:t>
            </a:r>
          </a:p>
          <a:p>
            <a:r>
              <a:rPr lang="en-US" dirty="0"/>
              <a:t>Expanding recruitment</a:t>
            </a:r>
          </a:p>
          <a:p>
            <a:r>
              <a:rPr lang="en-US" dirty="0"/>
              <a:t>Improve retention </a:t>
            </a:r>
          </a:p>
          <a:p>
            <a:r>
              <a:rPr lang="en-US" dirty="0"/>
              <a:t>Increase collaboration with community organizations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704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3949D-DBF5-41FC-8E53-4DB90EA4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Budgeting for Equity – Community Engagement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6CA69-B122-45D2-8E67-79CC6AECC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70089"/>
            <a:ext cx="10512424" cy="2961959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Anthem, City of Indianapolis - Human Resources, City of Indianapolis - Veteran Services, </a:t>
            </a:r>
            <a:r>
              <a:rPr lang="en-US" sz="2000" b="1" dirty="0"/>
              <a:t>Marion County Sheriff’s Office</a:t>
            </a:r>
            <a:r>
              <a:rPr lang="en-US" sz="2000" dirty="0"/>
              <a:t>, </a:t>
            </a:r>
            <a:r>
              <a:rPr lang="en-US" sz="2000" b="1" dirty="0"/>
              <a:t>Marion County Youth Violence Prevention Coalition</a:t>
            </a:r>
            <a:r>
              <a:rPr lang="en-US" sz="2000" dirty="0"/>
              <a:t>, Firefly Children and Family Alliance, Covering Kids and Families of Health and Hospital, Indiana Diaper Bank, </a:t>
            </a:r>
            <a:r>
              <a:rPr lang="en-US" sz="2000" b="1" dirty="0"/>
              <a:t>Indy Champions for Domestic Violence Prevention</a:t>
            </a:r>
            <a:r>
              <a:rPr lang="en-US" sz="2000" dirty="0"/>
              <a:t>, Pathway to Recover, Shalom Health Care Center, </a:t>
            </a:r>
            <a:r>
              <a:rPr lang="en-US" sz="2000" b="1" dirty="0"/>
              <a:t>Recycle Force</a:t>
            </a:r>
            <a:r>
              <a:rPr lang="en-US" sz="2000" dirty="0"/>
              <a:t>, Keys 2 Work, Marion County Public Health Department Healthy Start, First Student, Trusted Mentors, </a:t>
            </a:r>
            <a:r>
              <a:rPr lang="en-US" sz="2000" b="1" dirty="0"/>
              <a:t>Southeast Community Service</a:t>
            </a:r>
            <a:r>
              <a:rPr lang="en-US" sz="2000" dirty="0"/>
              <a:t>, </a:t>
            </a:r>
            <a:r>
              <a:rPr lang="en-US" sz="2000" b="1" dirty="0"/>
              <a:t>Reaching Our Brother, Inc., Hope Hustlers</a:t>
            </a:r>
            <a:r>
              <a:rPr lang="en-US" sz="2000" dirty="0"/>
              <a:t>, Marion County Public Defender Agency, Ice Miller, Indiana Public Defender Council, Eli Lilly, Indy Bar, Employ Indy, Insurance Assistance- SHIP, Step Up, Gleaners Food Bank, </a:t>
            </a:r>
            <a:r>
              <a:rPr lang="en-US" sz="2000" b="1" dirty="0"/>
              <a:t>Excel Center</a:t>
            </a:r>
            <a:r>
              <a:rPr lang="en-US" sz="2000" dirty="0"/>
              <a:t>, Second Helpings, Lawrence Township Small Claims Court team, </a:t>
            </a:r>
            <a:r>
              <a:rPr lang="en-US" sz="2000" b="1" dirty="0"/>
              <a:t>Horizon House</a:t>
            </a:r>
            <a:r>
              <a:rPr lang="en-US" sz="2000" dirty="0"/>
              <a:t>, AFSCME, Fathers and Families Center, Stop the Violence Indianapolis, Baptist Ministers Alliance, Concerned Clergy, IMA, Voices CORP, Boys &amp; Girls Club, SCRAP, Progress House, Indiana Diaper Bank.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22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DB13E5B-D4ED-450A-A0C2-F1527FDC01E3}"/>
              </a:ext>
            </a:extLst>
          </p:cNvPr>
          <p:cNvSpPr txBox="1">
            <a:spLocks/>
          </p:cNvSpPr>
          <p:nvPr/>
        </p:nvSpPr>
        <p:spPr>
          <a:xfrm>
            <a:off x="839788" y="3119436"/>
            <a:ext cx="10512424" cy="16525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14284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BB9720A-2168-4046-BF07-AFAB104DB7C4}"/>
              </a:ext>
            </a:extLst>
          </p:cNvPr>
          <p:cNvSpPr txBox="1">
            <a:spLocks/>
          </p:cNvSpPr>
          <p:nvPr/>
        </p:nvSpPr>
        <p:spPr>
          <a:xfrm>
            <a:off x="839788" y="4887911"/>
            <a:ext cx="10512424" cy="7000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14284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797979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510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3949D-DBF5-41FC-8E53-4DB90EA40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76621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D5CE-4C4B-417A-912F-AF038152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191F-B1DE-45B3-8570-E731DA1ED25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66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dy Template 21">
      <a:dk1>
        <a:srgbClr val="14284B"/>
      </a:dk1>
      <a:lt1>
        <a:sysClr val="window" lastClr="FFFFFF"/>
      </a:lt1>
      <a:dk2>
        <a:srgbClr val="44546A"/>
      </a:dk2>
      <a:lt2>
        <a:srgbClr val="E7E6E6"/>
      </a:lt2>
      <a:accent1>
        <a:srgbClr val="14284B"/>
      </a:accent1>
      <a:accent2>
        <a:srgbClr val="B2B2B2"/>
      </a:accent2>
      <a:accent3>
        <a:srgbClr val="D9D9D9"/>
      </a:accent3>
      <a:accent4>
        <a:srgbClr val="797979"/>
      </a:accent4>
      <a:accent5>
        <a:srgbClr val="FF0000"/>
      </a:accent5>
      <a:accent6>
        <a:srgbClr val="ED7D31"/>
      </a:accent6>
      <a:hlink>
        <a:srgbClr val="0563C1"/>
      </a:hlink>
      <a:folHlink>
        <a:srgbClr val="954F72"/>
      </a:folHlink>
    </a:clrScheme>
    <a:fontScheme name="Montserrat for Everything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dy Template 21  -  Read-Only" id="{A6A5B95E-FFAE-47B0-91F4-5FD1FF61E69E}" vid="{B5D79233-0DE5-44AC-AB00-DD3DF7848D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FB00C234434A48A1AE4C3611BD7FA7" ma:contentTypeVersion="10" ma:contentTypeDescription="Create a new document." ma:contentTypeScope="" ma:versionID="d8c45072c8d4f2c1ff248956a6054450">
  <xsd:schema xmlns:xsd="http://www.w3.org/2001/XMLSchema" xmlns:xs="http://www.w3.org/2001/XMLSchema" xmlns:p="http://schemas.microsoft.com/office/2006/metadata/properties" xmlns:ns1="http://schemas.microsoft.com/sharepoint/v3" xmlns:ns3="9c95f175-bb03-40ac-98cf-a0c5284463b3" xmlns:ns4="17fc32ae-7eae-4262-9302-2119eda430fb" targetNamespace="http://schemas.microsoft.com/office/2006/metadata/properties" ma:root="true" ma:fieldsID="85d2842f546cf1c17e4b476180a04213" ns1:_="" ns3:_="" ns4:_="">
    <xsd:import namespace="http://schemas.microsoft.com/sharepoint/v3"/>
    <xsd:import namespace="9c95f175-bb03-40ac-98cf-a0c5284463b3"/>
    <xsd:import namespace="17fc32ae-7eae-4262-9302-2119eda430f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95f175-bb03-40ac-98cf-a0c5284463b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fc32ae-7eae-4262-9302-2119eda430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849778-A6A0-48D3-9825-8FDDDD791399}">
  <ds:schemaRefs>
    <ds:schemaRef ds:uri="http://schemas.microsoft.com/office/2006/documentManagement/types"/>
    <ds:schemaRef ds:uri="9c95f175-bb03-40ac-98cf-a0c5284463b3"/>
    <ds:schemaRef ds:uri="17fc32ae-7eae-4262-9302-2119eda430fb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sharepoint/v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C67015E-6AEF-4991-B32B-8EB3F37688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EF55EF-DBF2-4F8E-B9D7-F89486CF1F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c95f175-bb03-40ac-98cf-a0c5284463b3"/>
    <ds:schemaRef ds:uri="17fc32ae-7eae-4262-9302-2119eda430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Indy Template 21</Template>
  <TotalTime>1439</TotalTime>
  <Words>889</Words>
  <Application>Microsoft Office PowerPoint</Application>
  <PresentationFormat>Widescreen</PresentationFormat>
  <Paragraphs>114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Montserrat</vt:lpstr>
      <vt:lpstr>Office Theme</vt:lpstr>
      <vt:lpstr>2025 Budget Presentation</vt:lpstr>
      <vt:lpstr>Who we 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Marion County Prosecutor’s Office Child Support Division   Division Objectives:</vt:lpstr>
      <vt:lpstr>PowerPoint Presentation</vt:lpstr>
      <vt:lpstr>PowerPoint Presentation</vt:lpstr>
      <vt:lpstr>PowerPoint Presentation</vt:lpstr>
      <vt:lpstr>Budgeting for Equity - Successes</vt:lpstr>
      <vt:lpstr>Budgeting for Equity- Population</vt:lpstr>
      <vt:lpstr>Budgeting for Equity – 2025 Budget</vt:lpstr>
      <vt:lpstr>Budgeting for Equity – Community Engagement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Greenberg, Alexa</dc:creator>
  <cp:lastModifiedBy>Leffler, Michael</cp:lastModifiedBy>
  <cp:revision>34</cp:revision>
  <cp:lastPrinted>2024-08-19T15:12:19Z</cp:lastPrinted>
  <dcterms:created xsi:type="dcterms:W3CDTF">2021-08-02T15:52:16Z</dcterms:created>
  <dcterms:modified xsi:type="dcterms:W3CDTF">2024-08-19T15:56:30Z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0x01010045FB00C234434A48A1AE4C3611BD7FA7</vt:lpwstr>
  </property>
</Properties>
</file>